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4"/>
    <p:sldMasterId id="2147483828" r:id="rId5"/>
  </p:sldMasterIdLst>
  <p:notesMasterIdLst>
    <p:notesMasterId r:id="rId38"/>
  </p:notesMasterIdLst>
  <p:handoutMasterIdLst>
    <p:handoutMasterId r:id="rId39"/>
  </p:handoutMasterIdLst>
  <p:sldIdLst>
    <p:sldId id="1412" r:id="rId6"/>
    <p:sldId id="1429" r:id="rId7"/>
    <p:sldId id="1450" r:id="rId8"/>
    <p:sldId id="1451" r:id="rId9"/>
    <p:sldId id="1436" r:id="rId10"/>
    <p:sldId id="1437" r:id="rId11"/>
    <p:sldId id="1430" r:id="rId12"/>
    <p:sldId id="1438" r:id="rId13"/>
    <p:sldId id="1434" r:id="rId14"/>
    <p:sldId id="1433" r:id="rId15"/>
    <p:sldId id="1440" r:id="rId16"/>
    <p:sldId id="1427" r:id="rId17"/>
    <p:sldId id="1439" r:id="rId18"/>
    <p:sldId id="1441" r:id="rId19"/>
    <p:sldId id="1442" r:id="rId20"/>
    <p:sldId id="1435" r:id="rId21"/>
    <p:sldId id="1443" r:id="rId22"/>
    <p:sldId id="1446" r:id="rId23"/>
    <p:sldId id="1445" r:id="rId24"/>
    <p:sldId id="1448" r:id="rId25"/>
    <p:sldId id="1444" r:id="rId26"/>
    <p:sldId id="1452" r:id="rId27"/>
    <p:sldId id="1449" r:id="rId28"/>
    <p:sldId id="1447" r:id="rId29"/>
    <p:sldId id="1453" r:id="rId30"/>
    <p:sldId id="1455" r:id="rId31"/>
    <p:sldId id="1456" r:id="rId32"/>
    <p:sldId id="1457" r:id="rId33"/>
    <p:sldId id="1460" r:id="rId34"/>
    <p:sldId id="1459" r:id="rId35"/>
    <p:sldId id="1461" r:id="rId36"/>
    <p:sldId id="1462" r:id="rId37"/>
  </p:sldIdLst>
  <p:sldSz cx="12192000" cy="6858000"/>
  <p:notesSz cx="6858000" cy="9144000"/>
  <p:custDataLst>
    <p:tags r:id="rId4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itial Version" id="{5F1EFC73-EE45-4F75-840D-79D453D920E2}">
          <p14:sldIdLst>
            <p14:sldId id="1412"/>
            <p14:sldId id="1429"/>
            <p14:sldId id="1450"/>
            <p14:sldId id="1451"/>
            <p14:sldId id="1436"/>
            <p14:sldId id="1437"/>
            <p14:sldId id="1430"/>
            <p14:sldId id="1438"/>
            <p14:sldId id="1434"/>
            <p14:sldId id="1433"/>
            <p14:sldId id="1440"/>
            <p14:sldId id="1427"/>
            <p14:sldId id="1439"/>
            <p14:sldId id="1441"/>
            <p14:sldId id="1442"/>
            <p14:sldId id="1435"/>
            <p14:sldId id="1443"/>
            <p14:sldId id="1446"/>
            <p14:sldId id="1445"/>
            <p14:sldId id="1448"/>
            <p14:sldId id="1444"/>
          </p14:sldIdLst>
        </p14:section>
        <p14:section name="Optimized" id="{129A62E0-F5CB-094A-8287-1CC9E4F3019C}">
          <p14:sldIdLst>
            <p14:sldId id="1452"/>
            <p14:sldId id="1449"/>
            <p14:sldId id="1447"/>
            <p14:sldId id="1453"/>
            <p14:sldId id="1455"/>
            <p14:sldId id="1456"/>
            <p14:sldId id="1457"/>
          </p14:sldIdLst>
        </p14:section>
        <p14:section name="CUTIE2" id="{A46743AF-1DA1-6C42-BDE8-5FC405BEBBFF}">
          <p14:sldIdLst>
            <p14:sldId id="1460"/>
            <p14:sldId id="1459"/>
            <p14:sldId id="1461"/>
            <p14:sldId id="1462"/>
          </p14:sldIdLst>
        </p14:section>
      </p14:sectionLst>
    </p:ext>
    <p:ext uri="{EFAFB233-063F-42B5-8137-9DF3F51BA10A}">
      <p15:sldGuideLst xmlns:p15="http://schemas.microsoft.com/office/powerpoint/2012/main">
        <p15:guide id="1" pos="4770" userDrawn="1">
          <p15:clr>
            <a:srgbClr val="A4A3A4"/>
          </p15:clr>
        </p15:guide>
        <p15:guide id="3" pos="415" userDrawn="1">
          <p15:clr>
            <a:srgbClr val="A4A3A4"/>
          </p15:clr>
        </p15:guide>
        <p15:guide id="4" orient="horz" pos="3657" userDrawn="1">
          <p15:clr>
            <a:srgbClr val="A4A3A4"/>
          </p15:clr>
        </p15:guide>
        <p15:guide id="5" pos="7423" userDrawn="1">
          <p15:clr>
            <a:srgbClr val="A4A3A4"/>
          </p15:clr>
        </p15:guide>
        <p15:guide id="6" orient="horz" pos="1752" userDrawn="1">
          <p15:clr>
            <a:srgbClr val="A4A3A4"/>
          </p15:clr>
        </p15:guide>
        <p15:guide id="7" pos="4067" userDrawn="1">
          <p15:clr>
            <a:srgbClr val="A4A3A4"/>
          </p15:clr>
        </p15:guide>
        <p15:guide id="8" pos="2230" userDrawn="1">
          <p15:clr>
            <a:srgbClr val="A4A3A4"/>
          </p15:clr>
        </p15:guide>
        <p15:guide id="9" orient="horz" pos="2840" userDrawn="1">
          <p15:clr>
            <a:srgbClr val="A4A3A4"/>
          </p15:clr>
        </p15:guide>
        <p15:guide id="10" orient="horz" pos="2931" userDrawn="1">
          <p15:clr>
            <a:srgbClr val="A4A3A4"/>
          </p15:clr>
        </p15:guide>
        <p15:guide id="11" pos="5722" userDrawn="1">
          <p15:clr>
            <a:srgbClr val="A4A3A4"/>
          </p15:clr>
        </p15:guide>
        <p15:guide id="12" pos="4498" userDrawn="1">
          <p15:clr>
            <a:srgbClr val="A4A3A4"/>
          </p15:clr>
        </p15:guide>
        <p15:guide id="13" orient="horz" pos="527" userDrawn="1">
          <p15:clr>
            <a:srgbClr val="A4A3A4"/>
          </p15:clr>
        </p15:guide>
        <p15:guide id="14" pos="2389" userDrawn="1">
          <p15:clr>
            <a:srgbClr val="A4A3A4"/>
          </p15:clr>
        </p15:guide>
        <p15:guide id="15" orient="horz" pos="640" userDrawn="1">
          <p15:clr>
            <a:srgbClr val="A4A3A4"/>
          </p15:clr>
        </p15:guide>
        <p15:guide id="17" pos="1050" userDrawn="1">
          <p15:clr>
            <a:srgbClr val="A4A3A4"/>
          </p15:clr>
        </p15:guide>
        <p15:guide id="18" orient="horz" pos="9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galia, Andrea" initials="RA" lastIdx="12" clrIdx="0">
    <p:extLst>
      <p:ext uri="{19B8F6BF-5375-455C-9EA6-DF929625EA0E}">
        <p15:presenceInfo xmlns:p15="http://schemas.microsoft.com/office/powerpoint/2012/main" userId="S-1-5-21-329068152-1454471165-1417001333-7153" providerId="AD"/>
      </p:ext>
    </p:extLst>
  </p:cmAuthor>
  <p:cmAuthor id="2" name="Gerhardy, André" initials="GA" lastIdx="2" clrIdx="1">
    <p:extLst>
      <p:ext uri="{19B8F6BF-5375-455C-9EA6-DF929625EA0E}">
        <p15:presenceInfo xmlns:p15="http://schemas.microsoft.com/office/powerpoint/2012/main" userId="Gerhardy, André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58C4"/>
    <a:srgbClr val="8FB9D8"/>
    <a:srgbClr val="84B0D3"/>
    <a:srgbClr val="EFB1B1"/>
    <a:srgbClr val="E96E68"/>
    <a:srgbClr val="C5D6ED"/>
    <a:srgbClr val="CCDBEF"/>
    <a:srgbClr val="73FB79"/>
    <a:srgbClr val="4A66AC"/>
    <a:srgbClr val="069AA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55" autoAdjust="0"/>
    <p:restoredTop sz="93881" autoAdjust="0"/>
  </p:normalViewPr>
  <p:slideViewPr>
    <p:cSldViewPr snapToGrid="0">
      <p:cViewPr varScale="1">
        <p:scale>
          <a:sx n="96" d="100"/>
          <a:sy n="96" d="100"/>
        </p:scale>
        <p:origin x="176" y="440"/>
      </p:cViewPr>
      <p:guideLst>
        <p:guide pos="4770"/>
        <p:guide pos="415"/>
        <p:guide orient="horz" pos="3657"/>
        <p:guide pos="7423"/>
        <p:guide orient="horz" pos="1752"/>
        <p:guide pos="4067"/>
        <p:guide pos="2230"/>
        <p:guide orient="horz" pos="2840"/>
        <p:guide orient="horz" pos="2931"/>
        <p:guide pos="5722"/>
        <p:guide pos="4498"/>
        <p:guide orient="horz" pos="527"/>
        <p:guide pos="2389"/>
        <p:guide orient="horz" pos="640"/>
        <p:guide pos="1050"/>
        <p:guide orient="horz" pos="93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2574" y="1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tags" Target="tags/tag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BD7333-DD87-4773-BED3-E2892A4094EE}" type="datetimeFigureOut">
              <a:rPr lang="en-US" smtClean="0">
                <a:latin typeface="Arial" charset="0"/>
              </a:rPr>
              <a:t>4/24/19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0E21C-7E3E-40C1-A5B4-152F0F11E190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0446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fld id="{D39D084F-DC83-4EB0-8CED-52E9AA3ECA1C}" type="datetimeFigureOut">
              <a:rPr lang="en-US" smtClean="0"/>
              <a:pPr/>
              <a:t>4/24/19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fld id="{AC157E0A-F321-48DC-AF94-681D4DCF34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904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4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 userDrawn="1"/>
        </p:nvSpPr>
        <p:spPr>
          <a:xfrm>
            <a:off x="298450" y="854075"/>
            <a:ext cx="11637963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endParaRPr lang="it-IT" sz="1600" dirty="0">
              <a:latin typeface="+mj-lt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2712071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1" y="361723"/>
            <a:ext cx="11430000" cy="990601"/>
          </a:xfrm>
        </p:spPr>
        <p:txBody>
          <a:bodyPr>
            <a:norm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68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A4AB945-3A94-4A59-B7F4-8D50A59CD2C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93"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A4AB945-3A94-4A59-B7F4-8D50A59CD2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756071" y="5073855"/>
            <a:ext cx="3856329" cy="1041195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buNone/>
              <a:defRPr sz="2000" b="0" i="0" cap="all" baseline="0">
                <a:solidFill>
                  <a:schemeClr val="tx1"/>
                </a:solidFill>
                <a:latin typeface="Graphik" panose="020B0503030202060203" pitchFamily="34" charset="0"/>
              </a:defRPr>
            </a:lvl1pPr>
          </a:lstStyle>
          <a:p>
            <a:pPr lvl="0"/>
            <a:r>
              <a:rPr lang="en-US" dirty="0"/>
              <a:t>SUBTITLE LINE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7767974" y="460549"/>
            <a:ext cx="2006425" cy="528825"/>
            <a:chOff x="217" y="3941"/>
            <a:chExt cx="645" cy="170"/>
          </a:xfrm>
          <a:solidFill>
            <a:schemeClr val="bg1"/>
          </a:solidFill>
        </p:grpSpPr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93" y="3941"/>
              <a:ext cx="63" cy="67"/>
            </a:xfrm>
            <a:custGeom>
              <a:avLst/>
              <a:gdLst>
                <a:gd name="T0" fmla="*/ 0 w 382"/>
                <a:gd name="T1" fmla="*/ 0 h 405"/>
                <a:gd name="T2" fmla="*/ 0 w 382"/>
                <a:gd name="T3" fmla="*/ 0 h 405"/>
                <a:gd name="T4" fmla="*/ 382 w 382"/>
                <a:gd name="T5" fmla="*/ 155 h 405"/>
                <a:gd name="T6" fmla="*/ 382 w 382"/>
                <a:gd name="T7" fmla="*/ 251 h 405"/>
                <a:gd name="T8" fmla="*/ 0 w 382"/>
                <a:gd name="T9" fmla="*/ 405 h 405"/>
                <a:gd name="T10" fmla="*/ 0 w 382"/>
                <a:gd name="T11" fmla="*/ 286 h 405"/>
                <a:gd name="T12" fmla="*/ 223 w 382"/>
                <a:gd name="T13" fmla="*/ 203 h 405"/>
                <a:gd name="T14" fmla="*/ 0 w 382"/>
                <a:gd name="T15" fmla="*/ 116 h 405"/>
                <a:gd name="T16" fmla="*/ 0 w 382"/>
                <a:gd name="T17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2" h="405">
                  <a:moveTo>
                    <a:pt x="0" y="0"/>
                  </a:moveTo>
                  <a:lnTo>
                    <a:pt x="0" y="0"/>
                  </a:lnTo>
                  <a:lnTo>
                    <a:pt x="382" y="155"/>
                  </a:lnTo>
                  <a:lnTo>
                    <a:pt x="382" y="251"/>
                  </a:lnTo>
                  <a:lnTo>
                    <a:pt x="0" y="405"/>
                  </a:lnTo>
                  <a:lnTo>
                    <a:pt x="0" y="286"/>
                  </a:lnTo>
                  <a:lnTo>
                    <a:pt x="223" y="203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Graphik" panose="020B0503030202060203" pitchFamily="34" charset="0"/>
              </a:endParaRPr>
            </a:p>
          </p:txBody>
        </p:sp>
        <p:sp>
          <p:nvSpPr>
            <p:cNvPr id="11" name="Freeform 7"/>
            <p:cNvSpPr>
              <a:spLocks noEditPoints="1"/>
            </p:cNvSpPr>
            <p:nvPr userDrawn="1"/>
          </p:nvSpPr>
          <p:spPr bwMode="auto">
            <a:xfrm>
              <a:off x="217" y="4012"/>
              <a:ext cx="645" cy="99"/>
            </a:xfrm>
            <a:custGeom>
              <a:avLst/>
              <a:gdLst>
                <a:gd name="T0" fmla="*/ 125 w 3869"/>
                <a:gd name="T1" fmla="*/ 467 h 592"/>
                <a:gd name="T2" fmla="*/ 247 w 3869"/>
                <a:gd name="T3" fmla="*/ 481 h 592"/>
                <a:gd name="T4" fmla="*/ 3618 w 3869"/>
                <a:gd name="T5" fmla="*/ 227 h 592"/>
                <a:gd name="T6" fmla="*/ 3718 w 3869"/>
                <a:gd name="T7" fmla="*/ 230 h 592"/>
                <a:gd name="T8" fmla="*/ 1532 w 3869"/>
                <a:gd name="T9" fmla="*/ 257 h 592"/>
                <a:gd name="T10" fmla="*/ 1622 w 3869"/>
                <a:gd name="T11" fmla="*/ 215 h 592"/>
                <a:gd name="T12" fmla="*/ 2841 w 3869"/>
                <a:gd name="T13" fmla="*/ 492 h 592"/>
                <a:gd name="T14" fmla="*/ 2940 w 3869"/>
                <a:gd name="T15" fmla="*/ 135 h 592"/>
                <a:gd name="T16" fmla="*/ 2861 w 3869"/>
                <a:gd name="T17" fmla="*/ 584 h 592"/>
                <a:gd name="T18" fmla="*/ 2679 w 3869"/>
                <a:gd name="T19" fmla="*/ 500 h 592"/>
                <a:gd name="T20" fmla="*/ 3314 w 3869"/>
                <a:gd name="T21" fmla="*/ 275 h 592"/>
                <a:gd name="T22" fmla="*/ 3279 w 3869"/>
                <a:gd name="T23" fmla="*/ 217 h 592"/>
                <a:gd name="T24" fmla="*/ 3723 w 3869"/>
                <a:gd name="T25" fmla="*/ 132 h 592"/>
                <a:gd name="T26" fmla="*/ 3869 w 3869"/>
                <a:gd name="T27" fmla="*/ 336 h 592"/>
                <a:gd name="T28" fmla="*/ 3652 w 3869"/>
                <a:gd name="T29" fmla="*/ 500 h 592"/>
                <a:gd name="T30" fmla="*/ 3862 w 3869"/>
                <a:gd name="T31" fmla="*/ 470 h 592"/>
                <a:gd name="T32" fmla="*/ 3635 w 3869"/>
                <a:gd name="T33" fmla="*/ 590 h 592"/>
                <a:gd name="T34" fmla="*/ 3454 w 3869"/>
                <a:gd name="T35" fmla="*/ 404 h 592"/>
                <a:gd name="T36" fmla="*/ 3548 w 3869"/>
                <a:gd name="T37" fmla="*/ 158 h 592"/>
                <a:gd name="T38" fmla="*/ 2230 w 3869"/>
                <a:gd name="T39" fmla="*/ 156 h 592"/>
                <a:gd name="T40" fmla="*/ 2150 w 3869"/>
                <a:gd name="T41" fmla="*/ 278 h 592"/>
                <a:gd name="T42" fmla="*/ 2024 w 3869"/>
                <a:gd name="T43" fmla="*/ 253 h 592"/>
                <a:gd name="T44" fmla="*/ 2017 w 3869"/>
                <a:gd name="T45" fmla="*/ 185 h 592"/>
                <a:gd name="T46" fmla="*/ 1659 w 3869"/>
                <a:gd name="T47" fmla="*/ 132 h 592"/>
                <a:gd name="T48" fmla="*/ 1805 w 3869"/>
                <a:gd name="T49" fmla="*/ 336 h 592"/>
                <a:gd name="T50" fmla="*/ 1588 w 3869"/>
                <a:gd name="T51" fmla="*/ 500 h 592"/>
                <a:gd name="T52" fmla="*/ 1798 w 3869"/>
                <a:gd name="T53" fmla="*/ 470 h 592"/>
                <a:gd name="T54" fmla="*/ 1572 w 3869"/>
                <a:gd name="T55" fmla="*/ 590 h 592"/>
                <a:gd name="T56" fmla="*/ 1390 w 3869"/>
                <a:gd name="T57" fmla="*/ 404 h 592"/>
                <a:gd name="T58" fmla="*/ 1485 w 3869"/>
                <a:gd name="T59" fmla="*/ 158 h 592"/>
                <a:gd name="T60" fmla="*/ 1248 w 3869"/>
                <a:gd name="T61" fmla="*/ 152 h 592"/>
                <a:gd name="T62" fmla="*/ 1202 w 3869"/>
                <a:gd name="T63" fmla="*/ 256 h 592"/>
                <a:gd name="T64" fmla="*/ 1066 w 3869"/>
                <a:gd name="T65" fmla="*/ 272 h 592"/>
                <a:gd name="T66" fmla="*/ 1087 w 3869"/>
                <a:gd name="T67" fmla="*/ 480 h 592"/>
                <a:gd name="T68" fmla="*/ 1223 w 3869"/>
                <a:gd name="T69" fmla="*/ 417 h 592"/>
                <a:gd name="T70" fmla="*/ 1176 w 3869"/>
                <a:gd name="T71" fmla="*/ 588 h 592"/>
                <a:gd name="T72" fmla="*/ 944 w 3869"/>
                <a:gd name="T73" fmla="*/ 470 h 592"/>
                <a:gd name="T74" fmla="*/ 977 w 3869"/>
                <a:gd name="T75" fmla="*/ 196 h 592"/>
                <a:gd name="T76" fmla="*/ 733 w 3869"/>
                <a:gd name="T77" fmla="*/ 132 h 592"/>
                <a:gd name="T78" fmla="*/ 751 w 3869"/>
                <a:gd name="T79" fmla="*/ 295 h 592"/>
                <a:gd name="T80" fmla="*/ 626 w 3869"/>
                <a:gd name="T81" fmla="*/ 240 h 592"/>
                <a:gd name="T82" fmla="*/ 601 w 3869"/>
                <a:gd name="T83" fmla="*/ 448 h 592"/>
                <a:gd name="T84" fmla="*/ 745 w 3869"/>
                <a:gd name="T85" fmla="*/ 460 h 592"/>
                <a:gd name="T86" fmla="*/ 776 w 3869"/>
                <a:gd name="T87" fmla="*/ 570 h 592"/>
                <a:gd name="T88" fmla="*/ 510 w 3869"/>
                <a:gd name="T89" fmla="*/ 524 h 592"/>
                <a:gd name="T90" fmla="*/ 480 w 3869"/>
                <a:gd name="T91" fmla="*/ 250 h 592"/>
                <a:gd name="T92" fmla="*/ 206 w 3869"/>
                <a:gd name="T93" fmla="*/ 126 h 592"/>
                <a:gd name="T94" fmla="*/ 389 w 3869"/>
                <a:gd name="T95" fmla="*/ 252 h 592"/>
                <a:gd name="T96" fmla="*/ 176 w 3869"/>
                <a:gd name="T97" fmla="*/ 590 h 592"/>
                <a:gd name="T98" fmla="*/ 2 w 3869"/>
                <a:gd name="T99" fmla="*/ 488 h 592"/>
                <a:gd name="T100" fmla="*/ 97 w 3869"/>
                <a:gd name="T101" fmla="*/ 325 h 592"/>
                <a:gd name="T102" fmla="*/ 251 w 3869"/>
                <a:gd name="T103" fmla="*/ 235 h 592"/>
                <a:gd name="T104" fmla="*/ 133 w 3869"/>
                <a:gd name="T105" fmla="*/ 273 h 592"/>
                <a:gd name="T106" fmla="*/ 172 w 3869"/>
                <a:gd name="T107" fmla="*/ 127 h 592"/>
                <a:gd name="T108" fmla="*/ 2517 w 3869"/>
                <a:gd name="T109" fmla="*/ 472 h 592"/>
                <a:gd name="T110" fmla="*/ 2555 w 3869"/>
                <a:gd name="T111" fmla="*/ 587 h 592"/>
                <a:gd name="T112" fmla="*/ 2383 w 3869"/>
                <a:gd name="T113" fmla="*/ 453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869" h="592">
                  <a:moveTo>
                    <a:pt x="217" y="390"/>
                  </a:moveTo>
                  <a:lnTo>
                    <a:pt x="189" y="393"/>
                  </a:lnTo>
                  <a:lnTo>
                    <a:pt x="165" y="397"/>
                  </a:lnTo>
                  <a:lnTo>
                    <a:pt x="147" y="404"/>
                  </a:lnTo>
                  <a:lnTo>
                    <a:pt x="134" y="415"/>
                  </a:lnTo>
                  <a:lnTo>
                    <a:pt x="126" y="430"/>
                  </a:lnTo>
                  <a:lnTo>
                    <a:pt x="124" y="448"/>
                  </a:lnTo>
                  <a:lnTo>
                    <a:pt x="124" y="453"/>
                  </a:lnTo>
                  <a:lnTo>
                    <a:pt x="125" y="467"/>
                  </a:lnTo>
                  <a:lnTo>
                    <a:pt x="130" y="480"/>
                  </a:lnTo>
                  <a:lnTo>
                    <a:pt x="138" y="489"/>
                  </a:lnTo>
                  <a:lnTo>
                    <a:pt x="150" y="498"/>
                  </a:lnTo>
                  <a:lnTo>
                    <a:pt x="165" y="502"/>
                  </a:lnTo>
                  <a:lnTo>
                    <a:pt x="184" y="505"/>
                  </a:lnTo>
                  <a:lnTo>
                    <a:pt x="203" y="504"/>
                  </a:lnTo>
                  <a:lnTo>
                    <a:pt x="219" y="499"/>
                  </a:lnTo>
                  <a:lnTo>
                    <a:pt x="234" y="492"/>
                  </a:lnTo>
                  <a:lnTo>
                    <a:pt x="247" y="481"/>
                  </a:lnTo>
                  <a:lnTo>
                    <a:pt x="258" y="468"/>
                  </a:lnTo>
                  <a:lnTo>
                    <a:pt x="264" y="453"/>
                  </a:lnTo>
                  <a:lnTo>
                    <a:pt x="266" y="434"/>
                  </a:lnTo>
                  <a:lnTo>
                    <a:pt x="266" y="390"/>
                  </a:lnTo>
                  <a:lnTo>
                    <a:pt x="217" y="390"/>
                  </a:lnTo>
                  <a:close/>
                  <a:moveTo>
                    <a:pt x="3665" y="213"/>
                  </a:moveTo>
                  <a:lnTo>
                    <a:pt x="3649" y="215"/>
                  </a:lnTo>
                  <a:lnTo>
                    <a:pt x="3634" y="219"/>
                  </a:lnTo>
                  <a:lnTo>
                    <a:pt x="3618" y="227"/>
                  </a:lnTo>
                  <a:lnTo>
                    <a:pt x="3605" y="239"/>
                  </a:lnTo>
                  <a:lnTo>
                    <a:pt x="3595" y="257"/>
                  </a:lnTo>
                  <a:lnTo>
                    <a:pt x="3586" y="279"/>
                  </a:lnTo>
                  <a:lnTo>
                    <a:pt x="3580" y="307"/>
                  </a:lnTo>
                  <a:lnTo>
                    <a:pt x="3748" y="307"/>
                  </a:lnTo>
                  <a:lnTo>
                    <a:pt x="3744" y="282"/>
                  </a:lnTo>
                  <a:lnTo>
                    <a:pt x="3738" y="259"/>
                  </a:lnTo>
                  <a:lnTo>
                    <a:pt x="3730" y="243"/>
                  </a:lnTo>
                  <a:lnTo>
                    <a:pt x="3718" y="230"/>
                  </a:lnTo>
                  <a:lnTo>
                    <a:pt x="3703" y="220"/>
                  </a:lnTo>
                  <a:lnTo>
                    <a:pt x="3685" y="215"/>
                  </a:lnTo>
                  <a:lnTo>
                    <a:pt x="3665" y="213"/>
                  </a:lnTo>
                  <a:close/>
                  <a:moveTo>
                    <a:pt x="1602" y="213"/>
                  </a:moveTo>
                  <a:lnTo>
                    <a:pt x="1586" y="215"/>
                  </a:lnTo>
                  <a:lnTo>
                    <a:pt x="1569" y="219"/>
                  </a:lnTo>
                  <a:lnTo>
                    <a:pt x="1555" y="227"/>
                  </a:lnTo>
                  <a:lnTo>
                    <a:pt x="1542" y="239"/>
                  </a:lnTo>
                  <a:lnTo>
                    <a:pt x="1532" y="257"/>
                  </a:lnTo>
                  <a:lnTo>
                    <a:pt x="1522" y="279"/>
                  </a:lnTo>
                  <a:lnTo>
                    <a:pt x="1516" y="307"/>
                  </a:lnTo>
                  <a:lnTo>
                    <a:pt x="1684" y="307"/>
                  </a:lnTo>
                  <a:lnTo>
                    <a:pt x="1681" y="282"/>
                  </a:lnTo>
                  <a:lnTo>
                    <a:pt x="1675" y="259"/>
                  </a:lnTo>
                  <a:lnTo>
                    <a:pt x="1666" y="243"/>
                  </a:lnTo>
                  <a:lnTo>
                    <a:pt x="1654" y="230"/>
                  </a:lnTo>
                  <a:lnTo>
                    <a:pt x="1639" y="220"/>
                  </a:lnTo>
                  <a:lnTo>
                    <a:pt x="1622" y="215"/>
                  </a:lnTo>
                  <a:lnTo>
                    <a:pt x="1602" y="213"/>
                  </a:lnTo>
                  <a:close/>
                  <a:moveTo>
                    <a:pt x="2671" y="135"/>
                  </a:moveTo>
                  <a:lnTo>
                    <a:pt x="2796" y="135"/>
                  </a:lnTo>
                  <a:lnTo>
                    <a:pt x="2796" y="419"/>
                  </a:lnTo>
                  <a:lnTo>
                    <a:pt x="2798" y="442"/>
                  </a:lnTo>
                  <a:lnTo>
                    <a:pt x="2803" y="461"/>
                  </a:lnTo>
                  <a:lnTo>
                    <a:pt x="2811" y="476"/>
                  </a:lnTo>
                  <a:lnTo>
                    <a:pt x="2824" y="486"/>
                  </a:lnTo>
                  <a:lnTo>
                    <a:pt x="2841" y="492"/>
                  </a:lnTo>
                  <a:lnTo>
                    <a:pt x="2861" y="494"/>
                  </a:lnTo>
                  <a:lnTo>
                    <a:pt x="2878" y="493"/>
                  </a:lnTo>
                  <a:lnTo>
                    <a:pt x="2895" y="487"/>
                  </a:lnTo>
                  <a:lnTo>
                    <a:pt x="2910" y="479"/>
                  </a:lnTo>
                  <a:lnTo>
                    <a:pt x="2922" y="467"/>
                  </a:lnTo>
                  <a:lnTo>
                    <a:pt x="2931" y="452"/>
                  </a:lnTo>
                  <a:lnTo>
                    <a:pt x="2937" y="434"/>
                  </a:lnTo>
                  <a:lnTo>
                    <a:pt x="2940" y="412"/>
                  </a:lnTo>
                  <a:lnTo>
                    <a:pt x="2940" y="135"/>
                  </a:lnTo>
                  <a:lnTo>
                    <a:pt x="3064" y="135"/>
                  </a:lnTo>
                  <a:lnTo>
                    <a:pt x="3064" y="583"/>
                  </a:lnTo>
                  <a:lnTo>
                    <a:pt x="2940" y="583"/>
                  </a:lnTo>
                  <a:lnTo>
                    <a:pt x="2940" y="517"/>
                  </a:lnTo>
                  <a:lnTo>
                    <a:pt x="2929" y="534"/>
                  </a:lnTo>
                  <a:lnTo>
                    <a:pt x="2916" y="550"/>
                  </a:lnTo>
                  <a:lnTo>
                    <a:pt x="2901" y="564"/>
                  </a:lnTo>
                  <a:lnTo>
                    <a:pt x="2882" y="575"/>
                  </a:lnTo>
                  <a:lnTo>
                    <a:pt x="2861" y="584"/>
                  </a:lnTo>
                  <a:lnTo>
                    <a:pt x="2837" y="590"/>
                  </a:lnTo>
                  <a:lnTo>
                    <a:pt x="2810" y="592"/>
                  </a:lnTo>
                  <a:lnTo>
                    <a:pt x="2784" y="590"/>
                  </a:lnTo>
                  <a:lnTo>
                    <a:pt x="2759" y="584"/>
                  </a:lnTo>
                  <a:lnTo>
                    <a:pt x="2738" y="575"/>
                  </a:lnTo>
                  <a:lnTo>
                    <a:pt x="2718" y="563"/>
                  </a:lnTo>
                  <a:lnTo>
                    <a:pt x="2702" y="545"/>
                  </a:lnTo>
                  <a:lnTo>
                    <a:pt x="2689" y="525"/>
                  </a:lnTo>
                  <a:lnTo>
                    <a:pt x="2679" y="500"/>
                  </a:lnTo>
                  <a:lnTo>
                    <a:pt x="2672" y="470"/>
                  </a:lnTo>
                  <a:lnTo>
                    <a:pt x="2671" y="437"/>
                  </a:lnTo>
                  <a:lnTo>
                    <a:pt x="2671" y="135"/>
                  </a:lnTo>
                  <a:close/>
                  <a:moveTo>
                    <a:pt x="3413" y="130"/>
                  </a:moveTo>
                  <a:lnTo>
                    <a:pt x="3413" y="252"/>
                  </a:lnTo>
                  <a:lnTo>
                    <a:pt x="3383" y="253"/>
                  </a:lnTo>
                  <a:lnTo>
                    <a:pt x="3357" y="258"/>
                  </a:lnTo>
                  <a:lnTo>
                    <a:pt x="3333" y="264"/>
                  </a:lnTo>
                  <a:lnTo>
                    <a:pt x="3314" y="275"/>
                  </a:lnTo>
                  <a:lnTo>
                    <a:pt x="3299" y="288"/>
                  </a:lnTo>
                  <a:lnTo>
                    <a:pt x="3288" y="305"/>
                  </a:lnTo>
                  <a:lnTo>
                    <a:pt x="3281" y="327"/>
                  </a:lnTo>
                  <a:lnTo>
                    <a:pt x="3279" y="353"/>
                  </a:lnTo>
                  <a:lnTo>
                    <a:pt x="3279" y="583"/>
                  </a:lnTo>
                  <a:lnTo>
                    <a:pt x="3154" y="583"/>
                  </a:lnTo>
                  <a:lnTo>
                    <a:pt x="3154" y="135"/>
                  </a:lnTo>
                  <a:lnTo>
                    <a:pt x="3279" y="135"/>
                  </a:lnTo>
                  <a:lnTo>
                    <a:pt x="3279" y="217"/>
                  </a:lnTo>
                  <a:lnTo>
                    <a:pt x="3293" y="190"/>
                  </a:lnTo>
                  <a:lnTo>
                    <a:pt x="3311" y="169"/>
                  </a:lnTo>
                  <a:lnTo>
                    <a:pt x="3331" y="151"/>
                  </a:lnTo>
                  <a:lnTo>
                    <a:pt x="3354" y="139"/>
                  </a:lnTo>
                  <a:lnTo>
                    <a:pt x="3383" y="132"/>
                  </a:lnTo>
                  <a:lnTo>
                    <a:pt x="3413" y="130"/>
                  </a:lnTo>
                  <a:close/>
                  <a:moveTo>
                    <a:pt x="3664" y="126"/>
                  </a:moveTo>
                  <a:lnTo>
                    <a:pt x="3695" y="127"/>
                  </a:lnTo>
                  <a:lnTo>
                    <a:pt x="3723" y="132"/>
                  </a:lnTo>
                  <a:lnTo>
                    <a:pt x="3750" y="140"/>
                  </a:lnTo>
                  <a:lnTo>
                    <a:pt x="3775" y="152"/>
                  </a:lnTo>
                  <a:lnTo>
                    <a:pt x="3797" y="167"/>
                  </a:lnTo>
                  <a:lnTo>
                    <a:pt x="3818" y="185"/>
                  </a:lnTo>
                  <a:lnTo>
                    <a:pt x="3835" y="207"/>
                  </a:lnTo>
                  <a:lnTo>
                    <a:pt x="3849" y="233"/>
                  </a:lnTo>
                  <a:lnTo>
                    <a:pt x="3860" y="264"/>
                  </a:lnTo>
                  <a:lnTo>
                    <a:pt x="3867" y="298"/>
                  </a:lnTo>
                  <a:lnTo>
                    <a:pt x="3869" y="336"/>
                  </a:lnTo>
                  <a:lnTo>
                    <a:pt x="3869" y="390"/>
                  </a:lnTo>
                  <a:lnTo>
                    <a:pt x="3578" y="390"/>
                  </a:lnTo>
                  <a:lnTo>
                    <a:pt x="3582" y="417"/>
                  </a:lnTo>
                  <a:lnTo>
                    <a:pt x="3588" y="441"/>
                  </a:lnTo>
                  <a:lnTo>
                    <a:pt x="3596" y="460"/>
                  </a:lnTo>
                  <a:lnTo>
                    <a:pt x="3606" y="475"/>
                  </a:lnTo>
                  <a:lnTo>
                    <a:pt x="3619" y="487"/>
                  </a:lnTo>
                  <a:lnTo>
                    <a:pt x="3635" y="495"/>
                  </a:lnTo>
                  <a:lnTo>
                    <a:pt x="3652" y="500"/>
                  </a:lnTo>
                  <a:lnTo>
                    <a:pt x="3671" y="501"/>
                  </a:lnTo>
                  <a:lnTo>
                    <a:pt x="3694" y="499"/>
                  </a:lnTo>
                  <a:lnTo>
                    <a:pt x="3712" y="493"/>
                  </a:lnTo>
                  <a:lnTo>
                    <a:pt x="3728" y="485"/>
                  </a:lnTo>
                  <a:lnTo>
                    <a:pt x="3740" y="473"/>
                  </a:lnTo>
                  <a:lnTo>
                    <a:pt x="3748" y="459"/>
                  </a:lnTo>
                  <a:lnTo>
                    <a:pt x="3754" y="443"/>
                  </a:lnTo>
                  <a:lnTo>
                    <a:pt x="3869" y="443"/>
                  </a:lnTo>
                  <a:lnTo>
                    <a:pt x="3862" y="470"/>
                  </a:lnTo>
                  <a:lnTo>
                    <a:pt x="3851" y="495"/>
                  </a:lnTo>
                  <a:lnTo>
                    <a:pt x="3837" y="519"/>
                  </a:lnTo>
                  <a:lnTo>
                    <a:pt x="3818" y="540"/>
                  </a:lnTo>
                  <a:lnTo>
                    <a:pt x="3796" y="558"/>
                  </a:lnTo>
                  <a:lnTo>
                    <a:pt x="3770" y="572"/>
                  </a:lnTo>
                  <a:lnTo>
                    <a:pt x="3740" y="583"/>
                  </a:lnTo>
                  <a:lnTo>
                    <a:pt x="3707" y="590"/>
                  </a:lnTo>
                  <a:lnTo>
                    <a:pt x="3669" y="592"/>
                  </a:lnTo>
                  <a:lnTo>
                    <a:pt x="3635" y="590"/>
                  </a:lnTo>
                  <a:lnTo>
                    <a:pt x="3603" y="584"/>
                  </a:lnTo>
                  <a:lnTo>
                    <a:pt x="3573" y="574"/>
                  </a:lnTo>
                  <a:lnTo>
                    <a:pt x="3548" y="561"/>
                  </a:lnTo>
                  <a:lnTo>
                    <a:pt x="3523" y="545"/>
                  </a:lnTo>
                  <a:lnTo>
                    <a:pt x="3503" y="524"/>
                  </a:lnTo>
                  <a:lnTo>
                    <a:pt x="3485" y="500"/>
                  </a:lnTo>
                  <a:lnTo>
                    <a:pt x="3471" y="472"/>
                  </a:lnTo>
                  <a:lnTo>
                    <a:pt x="3460" y="440"/>
                  </a:lnTo>
                  <a:lnTo>
                    <a:pt x="3454" y="404"/>
                  </a:lnTo>
                  <a:lnTo>
                    <a:pt x="3452" y="366"/>
                  </a:lnTo>
                  <a:lnTo>
                    <a:pt x="3452" y="357"/>
                  </a:lnTo>
                  <a:lnTo>
                    <a:pt x="3454" y="318"/>
                  </a:lnTo>
                  <a:lnTo>
                    <a:pt x="3461" y="283"/>
                  </a:lnTo>
                  <a:lnTo>
                    <a:pt x="3472" y="251"/>
                  </a:lnTo>
                  <a:lnTo>
                    <a:pt x="3486" y="222"/>
                  </a:lnTo>
                  <a:lnTo>
                    <a:pt x="3504" y="197"/>
                  </a:lnTo>
                  <a:lnTo>
                    <a:pt x="3524" y="176"/>
                  </a:lnTo>
                  <a:lnTo>
                    <a:pt x="3548" y="158"/>
                  </a:lnTo>
                  <a:lnTo>
                    <a:pt x="3575" y="144"/>
                  </a:lnTo>
                  <a:lnTo>
                    <a:pt x="3603" y="134"/>
                  </a:lnTo>
                  <a:lnTo>
                    <a:pt x="3632" y="128"/>
                  </a:lnTo>
                  <a:lnTo>
                    <a:pt x="3664" y="126"/>
                  </a:lnTo>
                  <a:close/>
                  <a:moveTo>
                    <a:pt x="2141" y="126"/>
                  </a:moveTo>
                  <a:lnTo>
                    <a:pt x="2167" y="127"/>
                  </a:lnTo>
                  <a:lnTo>
                    <a:pt x="2191" y="133"/>
                  </a:lnTo>
                  <a:lnTo>
                    <a:pt x="2213" y="143"/>
                  </a:lnTo>
                  <a:lnTo>
                    <a:pt x="2230" y="156"/>
                  </a:lnTo>
                  <a:lnTo>
                    <a:pt x="2247" y="173"/>
                  </a:lnTo>
                  <a:lnTo>
                    <a:pt x="2260" y="194"/>
                  </a:lnTo>
                  <a:lnTo>
                    <a:pt x="2268" y="219"/>
                  </a:lnTo>
                  <a:lnTo>
                    <a:pt x="2274" y="249"/>
                  </a:lnTo>
                  <a:lnTo>
                    <a:pt x="2276" y="283"/>
                  </a:lnTo>
                  <a:lnTo>
                    <a:pt x="2276" y="583"/>
                  </a:lnTo>
                  <a:lnTo>
                    <a:pt x="2151" y="583"/>
                  </a:lnTo>
                  <a:lnTo>
                    <a:pt x="2151" y="302"/>
                  </a:lnTo>
                  <a:lnTo>
                    <a:pt x="2150" y="278"/>
                  </a:lnTo>
                  <a:lnTo>
                    <a:pt x="2144" y="259"/>
                  </a:lnTo>
                  <a:lnTo>
                    <a:pt x="2135" y="245"/>
                  </a:lnTo>
                  <a:lnTo>
                    <a:pt x="2122" y="235"/>
                  </a:lnTo>
                  <a:lnTo>
                    <a:pt x="2105" y="229"/>
                  </a:lnTo>
                  <a:lnTo>
                    <a:pt x="2085" y="226"/>
                  </a:lnTo>
                  <a:lnTo>
                    <a:pt x="2067" y="229"/>
                  </a:lnTo>
                  <a:lnTo>
                    <a:pt x="2050" y="233"/>
                  </a:lnTo>
                  <a:lnTo>
                    <a:pt x="2036" y="242"/>
                  </a:lnTo>
                  <a:lnTo>
                    <a:pt x="2024" y="253"/>
                  </a:lnTo>
                  <a:lnTo>
                    <a:pt x="2015" y="269"/>
                  </a:lnTo>
                  <a:lnTo>
                    <a:pt x="2009" y="288"/>
                  </a:lnTo>
                  <a:lnTo>
                    <a:pt x="2006" y="310"/>
                  </a:lnTo>
                  <a:lnTo>
                    <a:pt x="2006" y="583"/>
                  </a:lnTo>
                  <a:lnTo>
                    <a:pt x="1882" y="583"/>
                  </a:lnTo>
                  <a:lnTo>
                    <a:pt x="1882" y="135"/>
                  </a:lnTo>
                  <a:lnTo>
                    <a:pt x="2006" y="135"/>
                  </a:lnTo>
                  <a:lnTo>
                    <a:pt x="2006" y="202"/>
                  </a:lnTo>
                  <a:lnTo>
                    <a:pt x="2017" y="185"/>
                  </a:lnTo>
                  <a:lnTo>
                    <a:pt x="2031" y="169"/>
                  </a:lnTo>
                  <a:lnTo>
                    <a:pt x="2048" y="154"/>
                  </a:lnTo>
                  <a:lnTo>
                    <a:pt x="2067" y="143"/>
                  </a:lnTo>
                  <a:lnTo>
                    <a:pt x="2089" y="134"/>
                  </a:lnTo>
                  <a:lnTo>
                    <a:pt x="2114" y="128"/>
                  </a:lnTo>
                  <a:lnTo>
                    <a:pt x="2141" y="126"/>
                  </a:lnTo>
                  <a:close/>
                  <a:moveTo>
                    <a:pt x="1601" y="126"/>
                  </a:moveTo>
                  <a:lnTo>
                    <a:pt x="1631" y="127"/>
                  </a:lnTo>
                  <a:lnTo>
                    <a:pt x="1659" y="132"/>
                  </a:lnTo>
                  <a:lnTo>
                    <a:pt x="1686" y="140"/>
                  </a:lnTo>
                  <a:lnTo>
                    <a:pt x="1712" y="152"/>
                  </a:lnTo>
                  <a:lnTo>
                    <a:pt x="1734" y="167"/>
                  </a:lnTo>
                  <a:lnTo>
                    <a:pt x="1754" y="185"/>
                  </a:lnTo>
                  <a:lnTo>
                    <a:pt x="1772" y="207"/>
                  </a:lnTo>
                  <a:lnTo>
                    <a:pt x="1786" y="233"/>
                  </a:lnTo>
                  <a:lnTo>
                    <a:pt x="1797" y="264"/>
                  </a:lnTo>
                  <a:lnTo>
                    <a:pt x="1803" y="298"/>
                  </a:lnTo>
                  <a:lnTo>
                    <a:pt x="1805" y="336"/>
                  </a:lnTo>
                  <a:lnTo>
                    <a:pt x="1805" y="390"/>
                  </a:lnTo>
                  <a:lnTo>
                    <a:pt x="1515" y="390"/>
                  </a:lnTo>
                  <a:lnTo>
                    <a:pt x="1519" y="417"/>
                  </a:lnTo>
                  <a:lnTo>
                    <a:pt x="1525" y="441"/>
                  </a:lnTo>
                  <a:lnTo>
                    <a:pt x="1533" y="460"/>
                  </a:lnTo>
                  <a:lnTo>
                    <a:pt x="1543" y="475"/>
                  </a:lnTo>
                  <a:lnTo>
                    <a:pt x="1556" y="487"/>
                  </a:lnTo>
                  <a:lnTo>
                    <a:pt x="1572" y="495"/>
                  </a:lnTo>
                  <a:lnTo>
                    <a:pt x="1588" y="500"/>
                  </a:lnTo>
                  <a:lnTo>
                    <a:pt x="1608" y="501"/>
                  </a:lnTo>
                  <a:lnTo>
                    <a:pt x="1629" y="499"/>
                  </a:lnTo>
                  <a:lnTo>
                    <a:pt x="1648" y="493"/>
                  </a:lnTo>
                  <a:lnTo>
                    <a:pt x="1664" y="485"/>
                  </a:lnTo>
                  <a:lnTo>
                    <a:pt x="1675" y="473"/>
                  </a:lnTo>
                  <a:lnTo>
                    <a:pt x="1684" y="459"/>
                  </a:lnTo>
                  <a:lnTo>
                    <a:pt x="1690" y="443"/>
                  </a:lnTo>
                  <a:lnTo>
                    <a:pt x="1805" y="443"/>
                  </a:lnTo>
                  <a:lnTo>
                    <a:pt x="1798" y="470"/>
                  </a:lnTo>
                  <a:lnTo>
                    <a:pt x="1787" y="495"/>
                  </a:lnTo>
                  <a:lnTo>
                    <a:pt x="1773" y="519"/>
                  </a:lnTo>
                  <a:lnTo>
                    <a:pt x="1754" y="540"/>
                  </a:lnTo>
                  <a:lnTo>
                    <a:pt x="1732" y="558"/>
                  </a:lnTo>
                  <a:lnTo>
                    <a:pt x="1706" y="572"/>
                  </a:lnTo>
                  <a:lnTo>
                    <a:pt x="1677" y="583"/>
                  </a:lnTo>
                  <a:lnTo>
                    <a:pt x="1642" y="590"/>
                  </a:lnTo>
                  <a:lnTo>
                    <a:pt x="1606" y="592"/>
                  </a:lnTo>
                  <a:lnTo>
                    <a:pt x="1572" y="590"/>
                  </a:lnTo>
                  <a:lnTo>
                    <a:pt x="1540" y="584"/>
                  </a:lnTo>
                  <a:lnTo>
                    <a:pt x="1510" y="574"/>
                  </a:lnTo>
                  <a:lnTo>
                    <a:pt x="1483" y="561"/>
                  </a:lnTo>
                  <a:lnTo>
                    <a:pt x="1460" y="545"/>
                  </a:lnTo>
                  <a:lnTo>
                    <a:pt x="1439" y="524"/>
                  </a:lnTo>
                  <a:lnTo>
                    <a:pt x="1421" y="500"/>
                  </a:lnTo>
                  <a:lnTo>
                    <a:pt x="1407" y="472"/>
                  </a:lnTo>
                  <a:lnTo>
                    <a:pt x="1397" y="440"/>
                  </a:lnTo>
                  <a:lnTo>
                    <a:pt x="1390" y="404"/>
                  </a:lnTo>
                  <a:lnTo>
                    <a:pt x="1389" y="366"/>
                  </a:lnTo>
                  <a:lnTo>
                    <a:pt x="1389" y="357"/>
                  </a:lnTo>
                  <a:lnTo>
                    <a:pt x="1391" y="318"/>
                  </a:lnTo>
                  <a:lnTo>
                    <a:pt x="1397" y="283"/>
                  </a:lnTo>
                  <a:lnTo>
                    <a:pt x="1408" y="251"/>
                  </a:lnTo>
                  <a:lnTo>
                    <a:pt x="1422" y="222"/>
                  </a:lnTo>
                  <a:lnTo>
                    <a:pt x="1440" y="197"/>
                  </a:lnTo>
                  <a:lnTo>
                    <a:pt x="1461" y="176"/>
                  </a:lnTo>
                  <a:lnTo>
                    <a:pt x="1485" y="158"/>
                  </a:lnTo>
                  <a:lnTo>
                    <a:pt x="1510" y="144"/>
                  </a:lnTo>
                  <a:lnTo>
                    <a:pt x="1539" y="134"/>
                  </a:lnTo>
                  <a:lnTo>
                    <a:pt x="1569" y="128"/>
                  </a:lnTo>
                  <a:lnTo>
                    <a:pt x="1601" y="126"/>
                  </a:lnTo>
                  <a:close/>
                  <a:moveTo>
                    <a:pt x="1138" y="126"/>
                  </a:moveTo>
                  <a:lnTo>
                    <a:pt x="1169" y="127"/>
                  </a:lnTo>
                  <a:lnTo>
                    <a:pt x="1197" y="132"/>
                  </a:lnTo>
                  <a:lnTo>
                    <a:pt x="1223" y="140"/>
                  </a:lnTo>
                  <a:lnTo>
                    <a:pt x="1248" y="152"/>
                  </a:lnTo>
                  <a:lnTo>
                    <a:pt x="1270" y="166"/>
                  </a:lnTo>
                  <a:lnTo>
                    <a:pt x="1290" y="185"/>
                  </a:lnTo>
                  <a:lnTo>
                    <a:pt x="1307" y="206"/>
                  </a:lnTo>
                  <a:lnTo>
                    <a:pt x="1320" y="232"/>
                  </a:lnTo>
                  <a:lnTo>
                    <a:pt x="1329" y="262"/>
                  </a:lnTo>
                  <a:lnTo>
                    <a:pt x="1334" y="295"/>
                  </a:lnTo>
                  <a:lnTo>
                    <a:pt x="1215" y="295"/>
                  </a:lnTo>
                  <a:lnTo>
                    <a:pt x="1209" y="273"/>
                  </a:lnTo>
                  <a:lnTo>
                    <a:pt x="1202" y="256"/>
                  </a:lnTo>
                  <a:lnTo>
                    <a:pt x="1191" y="242"/>
                  </a:lnTo>
                  <a:lnTo>
                    <a:pt x="1178" y="231"/>
                  </a:lnTo>
                  <a:lnTo>
                    <a:pt x="1161" y="225"/>
                  </a:lnTo>
                  <a:lnTo>
                    <a:pt x="1140" y="223"/>
                  </a:lnTo>
                  <a:lnTo>
                    <a:pt x="1122" y="224"/>
                  </a:lnTo>
                  <a:lnTo>
                    <a:pt x="1105" y="231"/>
                  </a:lnTo>
                  <a:lnTo>
                    <a:pt x="1090" y="240"/>
                  </a:lnTo>
                  <a:lnTo>
                    <a:pt x="1077" y="255"/>
                  </a:lnTo>
                  <a:lnTo>
                    <a:pt x="1066" y="272"/>
                  </a:lnTo>
                  <a:lnTo>
                    <a:pt x="1058" y="295"/>
                  </a:lnTo>
                  <a:lnTo>
                    <a:pt x="1053" y="322"/>
                  </a:lnTo>
                  <a:lnTo>
                    <a:pt x="1051" y="353"/>
                  </a:lnTo>
                  <a:lnTo>
                    <a:pt x="1051" y="366"/>
                  </a:lnTo>
                  <a:lnTo>
                    <a:pt x="1053" y="397"/>
                  </a:lnTo>
                  <a:lnTo>
                    <a:pt x="1058" y="424"/>
                  </a:lnTo>
                  <a:lnTo>
                    <a:pt x="1065" y="448"/>
                  </a:lnTo>
                  <a:lnTo>
                    <a:pt x="1075" y="466"/>
                  </a:lnTo>
                  <a:lnTo>
                    <a:pt x="1087" y="480"/>
                  </a:lnTo>
                  <a:lnTo>
                    <a:pt x="1103" y="489"/>
                  </a:lnTo>
                  <a:lnTo>
                    <a:pt x="1122" y="495"/>
                  </a:lnTo>
                  <a:lnTo>
                    <a:pt x="1142" y="498"/>
                  </a:lnTo>
                  <a:lnTo>
                    <a:pt x="1162" y="495"/>
                  </a:lnTo>
                  <a:lnTo>
                    <a:pt x="1181" y="488"/>
                  </a:lnTo>
                  <a:lnTo>
                    <a:pt x="1196" y="475"/>
                  </a:lnTo>
                  <a:lnTo>
                    <a:pt x="1209" y="460"/>
                  </a:lnTo>
                  <a:lnTo>
                    <a:pt x="1217" y="440"/>
                  </a:lnTo>
                  <a:lnTo>
                    <a:pt x="1223" y="417"/>
                  </a:lnTo>
                  <a:lnTo>
                    <a:pt x="1336" y="417"/>
                  </a:lnTo>
                  <a:lnTo>
                    <a:pt x="1331" y="450"/>
                  </a:lnTo>
                  <a:lnTo>
                    <a:pt x="1322" y="480"/>
                  </a:lnTo>
                  <a:lnTo>
                    <a:pt x="1308" y="508"/>
                  </a:lnTo>
                  <a:lnTo>
                    <a:pt x="1290" y="532"/>
                  </a:lnTo>
                  <a:lnTo>
                    <a:pt x="1268" y="552"/>
                  </a:lnTo>
                  <a:lnTo>
                    <a:pt x="1241" y="570"/>
                  </a:lnTo>
                  <a:lnTo>
                    <a:pt x="1211" y="581"/>
                  </a:lnTo>
                  <a:lnTo>
                    <a:pt x="1176" y="588"/>
                  </a:lnTo>
                  <a:lnTo>
                    <a:pt x="1138" y="592"/>
                  </a:lnTo>
                  <a:lnTo>
                    <a:pt x="1105" y="590"/>
                  </a:lnTo>
                  <a:lnTo>
                    <a:pt x="1073" y="584"/>
                  </a:lnTo>
                  <a:lnTo>
                    <a:pt x="1045" y="574"/>
                  </a:lnTo>
                  <a:lnTo>
                    <a:pt x="1019" y="561"/>
                  </a:lnTo>
                  <a:lnTo>
                    <a:pt x="996" y="544"/>
                  </a:lnTo>
                  <a:lnTo>
                    <a:pt x="974" y="524"/>
                  </a:lnTo>
                  <a:lnTo>
                    <a:pt x="957" y="499"/>
                  </a:lnTo>
                  <a:lnTo>
                    <a:pt x="944" y="470"/>
                  </a:lnTo>
                  <a:lnTo>
                    <a:pt x="933" y="439"/>
                  </a:lnTo>
                  <a:lnTo>
                    <a:pt x="926" y="403"/>
                  </a:lnTo>
                  <a:lnTo>
                    <a:pt x="925" y="363"/>
                  </a:lnTo>
                  <a:lnTo>
                    <a:pt x="925" y="357"/>
                  </a:lnTo>
                  <a:lnTo>
                    <a:pt x="926" y="318"/>
                  </a:lnTo>
                  <a:lnTo>
                    <a:pt x="933" y="282"/>
                  </a:lnTo>
                  <a:lnTo>
                    <a:pt x="944" y="250"/>
                  </a:lnTo>
                  <a:lnTo>
                    <a:pt x="959" y="222"/>
                  </a:lnTo>
                  <a:lnTo>
                    <a:pt x="977" y="196"/>
                  </a:lnTo>
                  <a:lnTo>
                    <a:pt x="998" y="174"/>
                  </a:lnTo>
                  <a:lnTo>
                    <a:pt x="1021" y="158"/>
                  </a:lnTo>
                  <a:lnTo>
                    <a:pt x="1049" y="144"/>
                  </a:lnTo>
                  <a:lnTo>
                    <a:pt x="1077" y="134"/>
                  </a:lnTo>
                  <a:lnTo>
                    <a:pt x="1106" y="128"/>
                  </a:lnTo>
                  <a:lnTo>
                    <a:pt x="1138" y="126"/>
                  </a:lnTo>
                  <a:close/>
                  <a:moveTo>
                    <a:pt x="674" y="126"/>
                  </a:moveTo>
                  <a:lnTo>
                    <a:pt x="705" y="127"/>
                  </a:lnTo>
                  <a:lnTo>
                    <a:pt x="733" y="132"/>
                  </a:lnTo>
                  <a:lnTo>
                    <a:pt x="759" y="140"/>
                  </a:lnTo>
                  <a:lnTo>
                    <a:pt x="783" y="152"/>
                  </a:lnTo>
                  <a:lnTo>
                    <a:pt x="806" y="166"/>
                  </a:lnTo>
                  <a:lnTo>
                    <a:pt x="826" y="185"/>
                  </a:lnTo>
                  <a:lnTo>
                    <a:pt x="842" y="206"/>
                  </a:lnTo>
                  <a:lnTo>
                    <a:pt x="855" y="232"/>
                  </a:lnTo>
                  <a:lnTo>
                    <a:pt x="865" y="262"/>
                  </a:lnTo>
                  <a:lnTo>
                    <a:pt x="869" y="295"/>
                  </a:lnTo>
                  <a:lnTo>
                    <a:pt x="751" y="295"/>
                  </a:lnTo>
                  <a:lnTo>
                    <a:pt x="745" y="273"/>
                  </a:lnTo>
                  <a:lnTo>
                    <a:pt x="738" y="256"/>
                  </a:lnTo>
                  <a:lnTo>
                    <a:pt x="727" y="242"/>
                  </a:lnTo>
                  <a:lnTo>
                    <a:pt x="714" y="231"/>
                  </a:lnTo>
                  <a:lnTo>
                    <a:pt x="696" y="225"/>
                  </a:lnTo>
                  <a:lnTo>
                    <a:pt x="676" y="223"/>
                  </a:lnTo>
                  <a:lnTo>
                    <a:pt x="657" y="224"/>
                  </a:lnTo>
                  <a:lnTo>
                    <a:pt x="641" y="231"/>
                  </a:lnTo>
                  <a:lnTo>
                    <a:pt x="626" y="240"/>
                  </a:lnTo>
                  <a:lnTo>
                    <a:pt x="613" y="255"/>
                  </a:lnTo>
                  <a:lnTo>
                    <a:pt x="602" y="272"/>
                  </a:lnTo>
                  <a:lnTo>
                    <a:pt x="594" y="295"/>
                  </a:lnTo>
                  <a:lnTo>
                    <a:pt x="589" y="322"/>
                  </a:lnTo>
                  <a:lnTo>
                    <a:pt x="587" y="353"/>
                  </a:lnTo>
                  <a:lnTo>
                    <a:pt x="587" y="366"/>
                  </a:lnTo>
                  <a:lnTo>
                    <a:pt x="589" y="397"/>
                  </a:lnTo>
                  <a:lnTo>
                    <a:pt x="593" y="424"/>
                  </a:lnTo>
                  <a:lnTo>
                    <a:pt x="601" y="448"/>
                  </a:lnTo>
                  <a:lnTo>
                    <a:pt x="610" y="466"/>
                  </a:lnTo>
                  <a:lnTo>
                    <a:pt x="623" y="480"/>
                  </a:lnTo>
                  <a:lnTo>
                    <a:pt x="639" y="489"/>
                  </a:lnTo>
                  <a:lnTo>
                    <a:pt x="657" y="495"/>
                  </a:lnTo>
                  <a:lnTo>
                    <a:pt x="677" y="498"/>
                  </a:lnTo>
                  <a:lnTo>
                    <a:pt x="697" y="495"/>
                  </a:lnTo>
                  <a:lnTo>
                    <a:pt x="716" y="488"/>
                  </a:lnTo>
                  <a:lnTo>
                    <a:pt x="732" y="475"/>
                  </a:lnTo>
                  <a:lnTo>
                    <a:pt x="745" y="460"/>
                  </a:lnTo>
                  <a:lnTo>
                    <a:pt x="753" y="440"/>
                  </a:lnTo>
                  <a:lnTo>
                    <a:pt x="759" y="417"/>
                  </a:lnTo>
                  <a:lnTo>
                    <a:pt x="872" y="417"/>
                  </a:lnTo>
                  <a:lnTo>
                    <a:pt x="867" y="450"/>
                  </a:lnTo>
                  <a:lnTo>
                    <a:pt x="858" y="480"/>
                  </a:lnTo>
                  <a:lnTo>
                    <a:pt x="844" y="508"/>
                  </a:lnTo>
                  <a:lnTo>
                    <a:pt x="826" y="532"/>
                  </a:lnTo>
                  <a:lnTo>
                    <a:pt x="804" y="552"/>
                  </a:lnTo>
                  <a:lnTo>
                    <a:pt x="776" y="570"/>
                  </a:lnTo>
                  <a:lnTo>
                    <a:pt x="746" y="581"/>
                  </a:lnTo>
                  <a:lnTo>
                    <a:pt x="712" y="588"/>
                  </a:lnTo>
                  <a:lnTo>
                    <a:pt x="674" y="592"/>
                  </a:lnTo>
                  <a:lnTo>
                    <a:pt x="641" y="590"/>
                  </a:lnTo>
                  <a:lnTo>
                    <a:pt x="609" y="584"/>
                  </a:lnTo>
                  <a:lnTo>
                    <a:pt x="581" y="574"/>
                  </a:lnTo>
                  <a:lnTo>
                    <a:pt x="555" y="561"/>
                  </a:lnTo>
                  <a:lnTo>
                    <a:pt x="531" y="544"/>
                  </a:lnTo>
                  <a:lnTo>
                    <a:pt x="510" y="524"/>
                  </a:lnTo>
                  <a:lnTo>
                    <a:pt x="492" y="499"/>
                  </a:lnTo>
                  <a:lnTo>
                    <a:pt x="478" y="470"/>
                  </a:lnTo>
                  <a:lnTo>
                    <a:pt x="469" y="439"/>
                  </a:lnTo>
                  <a:lnTo>
                    <a:pt x="462" y="403"/>
                  </a:lnTo>
                  <a:lnTo>
                    <a:pt x="459" y="363"/>
                  </a:lnTo>
                  <a:lnTo>
                    <a:pt x="459" y="357"/>
                  </a:lnTo>
                  <a:lnTo>
                    <a:pt x="462" y="318"/>
                  </a:lnTo>
                  <a:lnTo>
                    <a:pt x="469" y="282"/>
                  </a:lnTo>
                  <a:lnTo>
                    <a:pt x="480" y="250"/>
                  </a:lnTo>
                  <a:lnTo>
                    <a:pt x="495" y="222"/>
                  </a:lnTo>
                  <a:lnTo>
                    <a:pt x="513" y="196"/>
                  </a:lnTo>
                  <a:lnTo>
                    <a:pt x="534" y="174"/>
                  </a:lnTo>
                  <a:lnTo>
                    <a:pt x="557" y="158"/>
                  </a:lnTo>
                  <a:lnTo>
                    <a:pt x="583" y="144"/>
                  </a:lnTo>
                  <a:lnTo>
                    <a:pt x="613" y="134"/>
                  </a:lnTo>
                  <a:lnTo>
                    <a:pt x="642" y="128"/>
                  </a:lnTo>
                  <a:lnTo>
                    <a:pt x="674" y="126"/>
                  </a:lnTo>
                  <a:close/>
                  <a:moveTo>
                    <a:pt x="206" y="126"/>
                  </a:moveTo>
                  <a:lnTo>
                    <a:pt x="238" y="127"/>
                  </a:lnTo>
                  <a:lnTo>
                    <a:pt x="267" y="132"/>
                  </a:lnTo>
                  <a:lnTo>
                    <a:pt x="293" y="139"/>
                  </a:lnTo>
                  <a:lnTo>
                    <a:pt x="318" y="150"/>
                  </a:lnTo>
                  <a:lnTo>
                    <a:pt x="339" y="163"/>
                  </a:lnTo>
                  <a:lnTo>
                    <a:pt x="357" y="180"/>
                  </a:lnTo>
                  <a:lnTo>
                    <a:pt x="371" y="200"/>
                  </a:lnTo>
                  <a:lnTo>
                    <a:pt x="382" y="224"/>
                  </a:lnTo>
                  <a:lnTo>
                    <a:pt x="389" y="252"/>
                  </a:lnTo>
                  <a:lnTo>
                    <a:pt x="391" y="283"/>
                  </a:lnTo>
                  <a:lnTo>
                    <a:pt x="391" y="583"/>
                  </a:lnTo>
                  <a:lnTo>
                    <a:pt x="269" y="583"/>
                  </a:lnTo>
                  <a:lnTo>
                    <a:pt x="269" y="531"/>
                  </a:lnTo>
                  <a:lnTo>
                    <a:pt x="257" y="547"/>
                  </a:lnTo>
                  <a:lnTo>
                    <a:pt x="242" y="561"/>
                  </a:lnTo>
                  <a:lnTo>
                    <a:pt x="223" y="573"/>
                  </a:lnTo>
                  <a:lnTo>
                    <a:pt x="200" y="583"/>
                  </a:lnTo>
                  <a:lnTo>
                    <a:pt x="176" y="590"/>
                  </a:lnTo>
                  <a:lnTo>
                    <a:pt x="147" y="592"/>
                  </a:lnTo>
                  <a:lnTo>
                    <a:pt x="120" y="590"/>
                  </a:lnTo>
                  <a:lnTo>
                    <a:pt x="95" y="585"/>
                  </a:lnTo>
                  <a:lnTo>
                    <a:pt x="73" y="578"/>
                  </a:lnTo>
                  <a:lnTo>
                    <a:pt x="53" y="566"/>
                  </a:lnTo>
                  <a:lnTo>
                    <a:pt x="35" y="552"/>
                  </a:lnTo>
                  <a:lnTo>
                    <a:pt x="20" y="534"/>
                  </a:lnTo>
                  <a:lnTo>
                    <a:pt x="9" y="513"/>
                  </a:lnTo>
                  <a:lnTo>
                    <a:pt x="2" y="488"/>
                  </a:lnTo>
                  <a:lnTo>
                    <a:pt x="0" y="460"/>
                  </a:lnTo>
                  <a:lnTo>
                    <a:pt x="0" y="455"/>
                  </a:lnTo>
                  <a:lnTo>
                    <a:pt x="2" y="427"/>
                  </a:lnTo>
                  <a:lnTo>
                    <a:pt x="9" y="402"/>
                  </a:lnTo>
                  <a:lnTo>
                    <a:pt x="20" y="381"/>
                  </a:lnTo>
                  <a:lnTo>
                    <a:pt x="34" y="362"/>
                  </a:lnTo>
                  <a:lnTo>
                    <a:pt x="52" y="347"/>
                  </a:lnTo>
                  <a:lnTo>
                    <a:pt x="73" y="335"/>
                  </a:lnTo>
                  <a:lnTo>
                    <a:pt x="97" y="325"/>
                  </a:lnTo>
                  <a:lnTo>
                    <a:pt x="123" y="317"/>
                  </a:lnTo>
                  <a:lnTo>
                    <a:pt x="151" y="312"/>
                  </a:lnTo>
                  <a:lnTo>
                    <a:pt x="180" y="310"/>
                  </a:lnTo>
                  <a:lnTo>
                    <a:pt x="211" y="309"/>
                  </a:lnTo>
                  <a:lnTo>
                    <a:pt x="266" y="309"/>
                  </a:lnTo>
                  <a:lnTo>
                    <a:pt x="266" y="288"/>
                  </a:lnTo>
                  <a:lnTo>
                    <a:pt x="265" y="266"/>
                  </a:lnTo>
                  <a:lnTo>
                    <a:pt x="259" y="249"/>
                  </a:lnTo>
                  <a:lnTo>
                    <a:pt x="251" y="235"/>
                  </a:lnTo>
                  <a:lnTo>
                    <a:pt x="238" y="224"/>
                  </a:lnTo>
                  <a:lnTo>
                    <a:pt x="221" y="218"/>
                  </a:lnTo>
                  <a:lnTo>
                    <a:pt x="200" y="216"/>
                  </a:lnTo>
                  <a:lnTo>
                    <a:pt x="181" y="218"/>
                  </a:lnTo>
                  <a:lnTo>
                    <a:pt x="165" y="223"/>
                  </a:lnTo>
                  <a:lnTo>
                    <a:pt x="152" y="232"/>
                  </a:lnTo>
                  <a:lnTo>
                    <a:pt x="143" y="244"/>
                  </a:lnTo>
                  <a:lnTo>
                    <a:pt x="137" y="258"/>
                  </a:lnTo>
                  <a:lnTo>
                    <a:pt x="133" y="273"/>
                  </a:lnTo>
                  <a:lnTo>
                    <a:pt x="14" y="273"/>
                  </a:lnTo>
                  <a:lnTo>
                    <a:pt x="19" y="243"/>
                  </a:lnTo>
                  <a:lnTo>
                    <a:pt x="29" y="216"/>
                  </a:lnTo>
                  <a:lnTo>
                    <a:pt x="44" y="191"/>
                  </a:lnTo>
                  <a:lnTo>
                    <a:pt x="62" y="171"/>
                  </a:lnTo>
                  <a:lnTo>
                    <a:pt x="85" y="156"/>
                  </a:lnTo>
                  <a:lnTo>
                    <a:pt x="112" y="143"/>
                  </a:lnTo>
                  <a:lnTo>
                    <a:pt x="140" y="133"/>
                  </a:lnTo>
                  <a:lnTo>
                    <a:pt x="172" y="127"/>
                  </a:lnTo>
                  <a:lnTo>
                    <a:pt x="206" y="126"/>
                  </a:lnTo>
                  <a:close/>
                  <a:moveTo>
                    <a:pt x="2510" y="0"/>
                  </a:moveTo>
                  <a:lnTo>
                    <a:pt x="2510" y="135"/>
                  </a:lnTo>
                  <a:lnTo>
                    <a:pt x="2594" y="135"/>
                  </a:lnTo>
                  <a:lnTo>
                    <a:pt x="2594" y="229"/>
                  </a:lnTo>
                  <a:lnTo>
                    <a:pt x="2510" y="229"/>
                  </a:lnTo>
                  <a:lnTo>
                    <a:pt x="2510" y="440"/>
                  </a:lnTo>
                  <a:lnTo>
                    <a:pt x="2511" y="459"/>
                  </a:lnTo>
                  <a:lnTo>
                    <a:pt x="2517" y="472"/>
                  </a:lnTo>
                  <a:lnTo>
                    <a:pt x="2525" y="481"/>
                  </a:lnTo>
                  <a:lnTo>
                    <a:pt x="2538" y="487"/>
                  </a:lnTo>
                  <a:lnTo>
                    <a:pt x="2553" y="489"/>
                  </a:lnTo>
                  <a:lnTo>
                    <a:pt x="2570" y="488"/>
                  </a:lnTo>
                  <a:lnTo>
                    <a:pt x="2585" y="486"/>
                  </a:lnTo>
                  <a:lnTo>
                    <a:pt x="2597" y="481"/>
                  </a:lnTo>
                  <a:lnTo>
                    <a:pt x="2597" y="579"/>
                  </a:lnTo>
                  <a:lnTo>
                    <a:pt x="2579" y="584"/>
                  </a:lnTo>
                  <a:lnTo>
                    <a:pt x="2555" y="587"/>
                  </a:lnTo>
                  <a:lnTo>
                    <a:pt x="2527" y="588"/>
                  </a:lnTo>
                  <a:lnTo>
                    <a:pt x="2493" y="586"/>
                  </a:lnTo>
                  <a:lnTo>
                    <a:pt x="2464" y="580"/>
                  </a:lnTo>
                  <a:lnTo>
                    <a:pt x="2439" y="570"/>
                  </a:lnTo>
                  <a:lnTo>
                    <a:pt x="2419" y="554"/>
                  </a:lnTo>
                  <a:lnTo>
                    <a:pt x="2403" y="535"/>
                  </a:lnTo>
                  <a:lnTo>
                    <a:pt x="2393" y="513"/>
                  </a:lnTo>
                  <a:lnTo>
                    <a:pt x="2386" y="485"/>
                  </a:lnTo>
                  <a:lnTo>
                    <a:pt x="2383" y="453"/>
                  </a:lnTo>
                  <a:lnTo>
                    <a:pt x="2383" y="229"/>
                  </a:lnTo>
                  <a:lnTo>
                    <a:pt x="2332" y="229"/>
                  </a:lnTo>
                  <a:lnTo>
                    <a:pt x="2332" y="135"/>
                  </a:lnTo>
                  <a:lnTo>
                    <a:pt x="2383" y="135"/>
                  </a:lnTo>
                  <a:lnTo>
                    <a:pt x="2383" y="52"/>
                  </a:lnTo>
                  <a:lnTo>
                    <a:pt x="251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  <a:latin typeface="Graphik" panose="020B0503030202060203" pitchFamily="34" charset="0"/>
              </a:endParaRPr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A7AE758-59B6-4A99-8D2C-ABF67B3FC92E}"/>
              </a:ext>
            </a:extLst>
          </p:cNvPr>
          <p:cNvGrpSpPr/>
          <p:nvPr userDrawn="1"/>
        </p:nvGrpSpPr>
        <p:grpSpPr>
          <a:xfrm>
            <a:off x="5164" y="2274751"/>
            <a:ext cx="4163239" cy="4249869"/>
            <a:chOff x="1159200" y="456688"/>
            <a:chExt cx="5944244" cy="6067934"/>
          </a:xfrm>
        </p:grpSpPr>
        <p:sp>
          <p:nvSpPr>
            <p:cNvPr id="34" name="Freeform 12"/>
            <p:cNvSpPr>
              <a:spLocks/>
            </p:cNvSpPr>
            <p:nvPr userDrawn="1"/>
          </p:nvSpPr>
          <p:spPr bwMode="auto">
            <a:xfrm>
              <a:off x="1159200" y="2888528"/>
              <a:ext cx="5944244" cy="3636094"/>
            </a:xfrm>
            <a:custGeom>
              <a:avLst/>
              <a:gdLst>
                <a:gd name="T0" fmla="*/ 0 w 2495"/>
                <a:gd name="T1" fmla="*/ 961 h 1525"/>
                <a:gd name="T2" fmla="*/ 0 w 2495"/>
                <a:gd name="T3" fmla="*/ 961 h 1525"/>
                <a:gd name="T4" fmla="*/ 0 w 2495"/>
                <a:gd name="T5" fmla="*/ 1525 h 1525"/>
                <a:gd name="T6" fmla="*/ 2495 w 2495"/>
                <a:gd name="T7" fmla="*/ 512 h 1525"/>
                <a:gd name="T8" fmla="*/ 2495 w 2495"/>
                <a:gd name="T9" fmla="*/ 0 h 1525"/>
                <a:gd name="T10" fmla="*/ 0 w 2495"/>
                <a:gd name="T11" fmla="*/ 961 h 1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95" h="1525">
                  <a:moveTo>
                    <a:pt x="0" y="961"/>
                  </a:moveTo>
                  <a:cubicBezTo>
                    <a:pt x="0" y="961"/>
                    <a:pt x="0" y="961"/>
                    <a:pt x="0" y="961"/>
                  </a:cubicBezTo>
                  <a:cubicBezTo>
                    <a:pt x="0" y="1525"/>
                    <a:pt x="0" y="1525"/>
                    <a:pt x="0" y="1525"/>
                  </a:cubicBezTo>
                  <a:cubicBezTo>
                    <a:pt x="2495" y="512"/>
                    <a:pt x="2495" y="512"/>
                    <a:pt x="2495" y="512"/>
                  </a:cubicBezTo>
                  <a:cubicBezTo>
                    <a:pt x="2495" y="0"/>
                    <a:pt x="2495" y="0"/>
                    <a:pt x="2495" y="0"/>
                  </a:cubicBezTo>
                  <a:lnTo>
                    <a:pt x="0" y="961"/>
                  </a:lnTo>
                  <a:close/>
                </a:path>
              </a:pathLst>
            </a:custGeom>
            <a:gradFill>
              <a:gsLst>
                <a:gs pos="0">
                  <a:srgbClr val="00F3FF"/>
                </a:gs>
                <a:gs pos="100000">
                  <a:srgbClr val="2800FF"/>
                </a:gs>
              </a:gsLst>
              <a:lin ang="0" scaled="1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>
                <a:solidFill>
                  <a:srgbClr val="000000"/>
                </a:solidFill>
                <a:latin typeface="Graphik" panose="020B0503030202060203" pitchFamily="34" charset="0"/>
              </a:endParaRPr>
            </a:p>
          </p:txBody>
        </p:sp>
        <p:sp>
          <p:nvSpPr>
            <p:cNvPr id="35" name="Freeform 11"/>
            <p:cNvSpPr>
              <a:spLocks/>
            </p:cNvSpPr>
            <p:nvPr userDrawn="1"/>
          </p:nvSpPr>
          <p:spPr bwMode="auto">
            <a:xfrm>
              <a:off x="1159200" y="456688"/>
              <a:ext cx="5944244" cy="3652429"/>
            </a:xfrm>
            <a:custGeom>
              <a:avLst/>
              <a:gdLst>
                <a:gd name="T0" fmla="*/ 2495 w 2495"/>
                <a:gd name="T1" fmla="*/ 1532 h 1532"/>
                <a:gd name="T2" fmla="*/ 2495 w 2495"/>
                <a:gd name="T3" fmla="*/ 1013 h 1532"/>
                <a:gd name="T4" fmla="*/ 0 w 2495"/>
                <a:gd name="T5" fmla="*/ 0 h 1532"/>
                <a:gd name="T6" fmla="*/ 0 w 2495"/>
                <a:gd name="T7" fmla="*/ 565 h 1532"/>
                <a:gd name="T8" fmla="*/ 2494 w 2495"/>
                <a:gd name="T9" fmla="*/ 1532 h 1532"/>
                <a:gd name="T10" fmla="*/ 2495 w 2495"/>
                <a:gd name="T11" fmla="*/ 153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95" h="1532">
                  <a:moveTo>
                    <a:pt x="2495" y="1532"/>
                  </a:moveTo>
                  <a:cubicBezTo>
                    <a:pt x="2495" y="1013"/>
                    <a:pt x="2495" y="1013"/>
                    <a:pt x="2495" y="10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65"/>
                    <a:pt x="0" y="565"/>
                    <a:pt x="0" y="565"/>
                  </a:cubicBezTo>
                  <a:cubicBezTo>
                    <a:pt x="812" y="880"/>
                    <a:pt x="1906" y="1304"/>
                    <a:pt x="2494" y="1532"/>
                  </a:cubicBezTo>
                  <a:lnTo>
                    <a:pt x="2495" y="153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>
                <a:solidFill>
                  <a:srgbClr val="000000"/>
                </a:solidFill>
                <a:latin typeface="Graphik" panose="020B0503030202060203" pitchFamily="34" charset="0"/>
              </a:endParaRPr>
            </a:p>
          </p:txBody>
        </p:sp>
      </p:grp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381001" y="323851"/>
            <a:ext cx="5751674" cy="62103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70000"/>
              </a:lnSpc>
              <a:defRPr sz="7200" spc="-150" baseline="0">
                <a:solidFill>
                  <a:schemeClr val="tx1"/>
                </a:solidFill>
                <a:latin typeface="Graphik" panose="020B0503030202060203" pitchFamily="34" charset="0"/>
              </a:defRPr>
            </a:lvl1pPr>
          </a:lstStyle>
          <a:p>
            <a:r>
              <a:rPr lang="en-US" dirty="0"/>
              <a:t>This is a</a:t>
            </a:r>
            <a:br>
              <a:rPr lang="en-US" dirty="0"/>
            </a:br>
            <a:r>
              <a:rPr lang="en-US" dirty="0"/>
              <a:t>Headline</a:t>
            </a:r>
            <a:br>
              <a:rPr lang="en-US" dirty="0"/>
            </a:br>
            <a:r>
              <a:rPr lang="en-US" dirty="0"/>
              <a:t>This is a Subhead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475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7320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vmlDrawing" Target="../drawings/vmlDrawing1.vml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vmlDrawing" Target="../drawings/vmlDrawing3.vml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.bin"/><Relationship Id="rId4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72844155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8800"/>
            <a:ext cx="11430000" cy="46863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6202" y="6519009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00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</p:sldLayoutIdLst>
  <p:hf hdr="0" dt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5561" indent="0" algn="l" defTabSz="914377" rtl="0" eaLnBrk="1" latinLnBrk="0" hangingPunct="1">
        <a:lnSpc>
          <a:spcPct val="85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b="0" kern="1200" cap="none" baseline="0">
          <a:solidFill>
            <a:schemeClr val="tx1"/>
          </a:solidFill>
          <a:latin typeface="+mj-lt"/>
          <a:ea typeface="+mn-ea"/>
          <a:cs typeface="+mn-cs"/>
        </a:defRPr>
      </a:lvl1pPr>
      <a:lvl2pPr marL="285744" indent="-230182" algn="l" defTabSz="914377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j-lt"/>
          <a:ea typeface="+mn-ea"/>
          <a:cs typeface="Arial" panose="020B0604020202020204" pitchFamily="34" charset="0"/>
        </a:defRPr>
      </a:lvl2pPr>
      <a:lvl3pPr marL="514338" indent="-230182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Graphik" panose="020B0503030202060203" pitchFamily="34" charset="0"/>
        <a:buChar char="–"/>
        <a:defRPr sz="1800" kern="1200">
          <a:solidFill>
            <a:schemeClr val="tx1"/>
          </a:solidFill>
          <a:latin typeface="+mj-lt"/>
          <a:ea typeface="+mn-ea"/>
          <a:cs typeface="Arial" panose="020B0604020202020204" pitchFamily="34" charset="0"/>
        </a:defRPr>
      </a:lvl3pPr>
      <a:lvl4pPr marL="685783" indent="-17144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29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674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52" userDrawn="1">
          <p15:clr>
            <a:srgbClr val="F26B43"/>
          </p15:clr>
        </p15:guide>
        <p15:guide id="2" pos="5640" userDrawn="1">
          <p15:clr>
            <a:srgbClr val="F26B43"/>
          </p15:clr>
        </p15:guide>
        <p15:guide id="3" userDrawn="1">
          <p15:clr>
            <a:srgbClr val="F26B43"/>
          </p15:clr>
        </p15:guide>
        <p15:guide id="6" orient="horz" userDrawn="1">
          <p15:clr>
            <a:srgbClr val="F26B43"/>
          </p15:clr>
        </p15:guide>
        <p15:guide id="8" pos="7680" userDrawn="1">
          <p15:clr>
            <a:srgbClr val="F26B43"/>
          </p15:clr>
        </p15:guide>
        <p15:guide id="9" pos="240" userDrawn="1">
          <p15:clr>
            <a:srgbClr val="F26B43"/>
          </p15:clr>
        </p15:guide>
        <p15:guide id="10" orient="horz" pos="4224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3" pos="2040" userDrawn="1">
          <p15:clr>
            <a:srgbClr val="F26B43"/>
          </p15:clr>
        </p15:guide>
        <p15:guide id="14" pos="7440" userDrawn="1">
          <p15:clr>
            <a:srgbClr val="F26B43"/>
          </p15:clr>
        </p15:guide>
        <p15:guide id="16" orient="horz" pos="240" userDrawn="1">
          <p15:clr>
            <a:srgbClr val="F26B43"/>
          </p15:clr>
        </p15:guide>
        <p15:guide id="17" orient="horz" pos="410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9" name="think-cell Slide" r:id="rId5" imgW="425" imgH="426" progId="TCLayout.ActiveDocument.1">
                  <p:embed/>
                </p:oleObj>
              </mc:Choice>
              <mc:Fallback>
                <p:oleObj name="think-cell Slide" r:id="rId5" imgW="425" imgH="426" progId="TCLayout.ActiveDocument.1">
                  <p:embed/>
                  <p:pic>
                    <p:nvPicPr>
                      <p:cNvPr id="6" name="Objek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0049" y="6578329"/>
            <a:ext cx="770951" cy="192287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 b="0" i="0">
                <a:solidFill>
                  <a:schemeClr val="bg1">
                    <a:lumMod val="50000"/>
                  </a:schemeClr>
                </a:solidFill>
                <a:latin typeface="Graphik" panose="020B0503030202060203" pitchFamily="34" charset="0"/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81000" y="6604567"/>
            <a:ext cx="41148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lang="en-AU" sz="1000" b="0" i="0">
                <a:solidFill>
                  <a:schemeClr val="bg1">
                    <a:lumMod val="50000"/>
                  </a:schemeClr>
                </a:solidFill>
                <a:latin typeface="Graphik" panose="020B0503030202060203" pitchFamily="34" charset="0"/>
              </a:defRPr>
            </a:lvl1pPr>
          </a:lstStyle>
          <a:p>
            <a:pPr defTabSz="1087106"/>
            <a:r>
              <a:rPr lang="en-US"/>
              <a:t>Copyright 2018 Accenture.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493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</p:sldLayoutIdLst>
  <p:hf hdr="0" dt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2800" b="1" kern="1200" cap="all" baseline="0">
          <a:solidFill>
            <a:srgbClr val="000088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 Regular" panose="020B0604020202020204" pitchFamily="34" charset="0"/>
        <a:buNone/>
        <a:defRPr sz="1800" b="1" kern="1200" cap="all" baseline="0">
          <a:solidFill>
            <a:schemeClr val="accent4"/>
          </a:solidFill>
          <a:latin typeface="+mj-lt"/>
          <a:ea typeface="+mn-ea"/>
          <a:cs typeface="+mn-cs"/>
        </a:defRPr>
      </a:lvl1pPr>
      <a:lvl2pPr marL="182563" indent="-182563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 Regular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358775" indent="-176213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68275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 Regular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20725" indent="-176213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 Regular" panose="020B05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512750" indent="-173034" algn="l" defTabSz="914377" rtl="0" eaLnBrk="1" latinLnBrk="0" hangingPunct="1">
        <a:lnSpc>
          <a:spcPct val="90000"/>
        </a:lnSpc>
        <a:spcBef>
          <a:spcPts val="500"/>
        </a:spcBef>
        <a:buFont typeface="Graphik Regular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77" rtl="0" eaLnBrk="1" latinLnBrk="0" hangingPunct="1">
        <a:lnSpc>
          <a:spcPct val="90000"/>
        </a:lnSpc>
        <a:spcBef>
          <a:spcPts val="800"/>
        </a:spcBef>
        <a:buFont typeface="Graphik Regular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Graphik Regular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Graphik Regular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39">
          <p15:clr>
            <a:srgbClr val="F26B43"/>
          </p15:clr>
        </p15:guide>
        <p15:guide id="5" orient="horz" pos="240">
          <p15:clr>
            <a:srgbClr val="F26B43"/>
          </p15:clr>
        </p15:guide>
        <p15:guide id="9" pos="240">
          <p15:clr>
            <a:srgbClr val="F26B43"/>
          </p15:clr>
        </p15:guide>
        <p15:guide id="10" orient="horz" pos="3884">
          <p15:clr>
            <a:srgbClr val="F26B43"/>
          </p15:clr>
        </p15:guide>
        <p15:guide id="14" pos="74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18" Type="http://schemas.openxmlformats.org/officeDocument/2006/relationships/image" Target="../media/image24.png"/><Relationship Id="rId3" Type="http://schemas.openxmlformats.org/officeDocument/2006/relationships/image" Target="../media/image9.svg"/><Relationship Id="rId21" Type="http://schemas.openxmlformats.org/officeDocument/2006/relationships/image" Target="../media/image27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19" Type="http://schemas.openxmlformats.org/officeDocument/2006/relationships/image" Target="../media/image25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18" Type="http://schemas.openxmlformats.org/officeDocument/2006/relationships/image" Target="../media/image22.png"/><Relationship Id="rId3" Type="http://schemas.openxmlformats.org/officeDocument/2006/relationships/image" Target="../media/image9.svg"/><Relationship Id="rId21" Type="http://schemas.openxmlformats.org/officeDocument/2006/relationships/image" Target="../media/image29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17" Type="http://schemas.openxmlformats.org/officeDocument/2006/relationships/image" Target="../media/image27.svg"/><Relationship Id="rId25" Type="http://schemas.openxmlformats.org/officeDocument/2006/relationships/image" Target="../media/image25.svg"/><Relationship Id="rId2" Type="http://schemas.openxmlformats.org/officeDocument/2006/relationships/image" Target="../media/image8.png"/><Relationship Id="rId16" Type="http://schemas.openxmlformats.org/officeDocument/2006/relationships/image" Target="../media/image26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24" Type="http://schemas.openxmlformats.org/officeDocument/2006/relationships/image" Target="../media/image24.png"/><Relationship Id="rId5" Type="http://schemas.openxmlformats.org/officeDocument/2006/relationships/image" Target="../media/image11.svg"/><Relationship Id="rId15" Type="http://schemas.openxmlformats.org/officeDocument/2006/relationships/image" Target="../media/image21.svg"/><Relationship Id="rId23" Type="http://schemas.openxmlformats.org/officeDocument/2006/relationships/image" Target="../media/image31.svg"/><Relationship Id="rId10" Type="http://schemas.openxmlformats.org/officeDocument/2006/relationships/image" Target="../media/image16.png"/><Relationship Id="rId19" Type="http://schemas.openxmlformats.org/officeDocument/2006/relationships/image" Target="../media/image23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1F471F-6F28-3B4A-B06C-B437329587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cap="none" dirty="0"/>
              <a:t>ACCENTURE</a:t>
            </a:r>
            <a:r>
              <a:rPr lang="zh-CN" altLang="en-US" cap="none" dirty="0"/>
              <a:t> </a:t>
            </a:r>
            <a:r>
              <a:rPr lang="en-US" altLang="zh-CN" cap="none" dirty="0"/>
              <a:t>NEW</a:t>
            </a:r>
            <a:r>
              <a:rPr lang="zh-CN" altLang="en-US" cap="none" dirty="0"/>
              <a:t> </a:t>
            </a:r>
            <a:r>
              <a:rPr lang="en-US" altLang="zh-CN" cap="none" dirty="0"/>
              <a:t>IT</a:t>
            </a:r>
          </a:p>
          <a:p>
            <a:r>
              <a:rPr lang="en-US" altLang="zh-CN" cap="none" dirty="0"/>
              <a:t>Xiaohui</a:t>
            </a:r>
            <a:r>
              <a:rPr lang="zh-CN" altLang="en-US" cap="none" dirty="0"/>
              <a:t> </a:t>
            </a:r>
            <a:r>
              <a:rPr lang="en-US" altLang="zh-CN" cap="none" dirty="0"/>
              <a:t>Zhao</a:t>
            </a:r>
            <a:r>
              <a:rPr lang="zh-CN" altLang="en-US" cap="none" dirty="0"/>
              <a:t> </a:t>
            </a:r>
            <a:r>
              <a:rPr lang="en-US" altLang="zh-CN" cap="none" dirty="0"/>
              <a:t>Ph.D.</a:t>
            </a:r>
            <a:endParaRPr lang="en-US" cap="non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3DAC35-2C57-C645-8CF3-93283B0E0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23851"/>
            <a:ext cx="8564696" cy="6210300"/>
          </a:xfrm>
        </p:spPr>
        <p:txBody>
          <a:bodyPr/>
          <a:lstStyle/>
          <a:p>
            <a:r>
              <a:rPr lang="en-US" altLang="zh-CN" dirty="0"/>
              <a:t>Interested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Extraction</a:t>
            </a:r>
            <a:br>
              <a:rPr lang="en-US" altLang="zh-CN" dirty="0"/>
            </a:br>
            <a:r>
              <a:rPr lang="en-US" altLang="zh-CN" dirty="0"/>
              <a:t>from</a:t>
            </a:r>
            <a:br>
              <a:rPr lang="en-US" altLang="zh-CN" dirty="0"/>
            </a:br>
            <a:r>
              <a:rPr lang="en-US" altLang="zh-CN" dirty="0"/>
              <a:t>Document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371AE7-2C35-E24F-9165-960CBD3C423D}"/>
              </a:ext>
            </a:extLst>
          </p:cNvPr>
          <p:cNvSpPr txBox="1"/>
          <p:nvPr/>
        </p:nvSpPr>
        <p:spPr>
          <a:xfrm>
            <a:off x="-576596" y="5276729"/>
            <a:ext cx="0" cy="0"/>
          </a:xfrm>
          <a:prstGeom prst="rect">
            <a:avLst/>
          </a:prstGeom>
          <a:noFill/>
        </p:spPr>
        <p:txBody>
          <a:bodyPr wrap="none" lIns="0" tIns="0" rIns="0" bIns="45720" rtlCol="0">
            <a:noAutofit/>
          </a:bodyPr>
          <a:lstStyle/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70596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8B36B7-5233-0345-AAF4-9291FFD655E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252AD0-67C3-E240-B83E-1E7D069DF6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8A7D0D-9444-6944-9984-B9DC23447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Appendix: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Words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Layouts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2F9163-EA2C-C54D-8C03-78A44E6F7A81}"/>
              </a:ext>
            </a:extLst>
          </p:cNvPr>
          <p:cNvSpPr txBox="1"/>
          <p:nvPr/>
        </p:nvSpPr>
        <p:spPr>
          <a:xfrm>
            <a:off x="1513112" y="1105972"/>
            <a:ext cx="10156374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Examples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b="1" dirty="0"/>
              <a:t>same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type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invoices</a:t>
            </a:r>
            <a:r>
              <a:rPr lang="zh-CN" altLang="en-US" sz="1600" b="1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different</a:t>
            </a:r>
            <a:r>
              <a:rPr lang="zh-CN" altLang="en-US" sz="1600" dirty="0"/>
              <a:t> </a:t>
            </a:r>
            <a:r>
              <a:rPr lang="en-US" altLang="zh-CN" sz="1600" dirty="0"/>
              <a:t>layouts</a:t>
            </a:r>
            <a:endParaRPr lang="en-US" sz="1600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5C3514EE-7E51-804A-B2B4-FE8784547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514" y="1031560"/>
            <a:ext cx="687432" cy="68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4364D87-B52B-2946-8778-4E1CA5863332}"/>
              </a:ext>
            </a:extLst>
          </p:cNvPr>
          <p:cNvGrpSpPr/>
          <p:nvPr/>
        </p:nvGrpSpPr>
        <p:grpSpPr>
          <a:xfrm>
            <a:off x="1466729" y="2137023"/>
            <a:ext cx="3211288" cy="2015109"/>
            <a:chOff x="1513112" y="1930464"/>
            <a:chExt cx="3211288" cy="201510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2D8168A-28AC-F944-B573-EB9CD8E0BCA5}"/>
                </a:ext>
              </a:extLst>
            </p:cNvPr>
            <p:cNvSpPr/>
            <p:nvPr/>
          </p:nvSpPr>
          <p:spPr>
            <a:xfrm>
              <a:off x="1513112" y="1930464"/>
              <a:ext cx="3211288" cy="201510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interested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&lt;TOTAL&gt;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information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of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different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layouts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of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invoices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appear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various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positions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with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different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keyword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clues.</a:t>
              </a:r>
              <a:endParaRPr lang="en-US" sz="16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E5E30F-6C5A-B947-BDDF-6B5B0873AFA3}"/>
                </a:ext>
              </a:extLst>
            </p:cNvPr>
            <p:cNvSpPr/>
            <p:nvPr/>
          </p:nvSpPr>
          <p:spPr>
            <a:xfrm>
              <a:off x="3389795" y="2318699"/>
              <a:ext cx="912494" cy="248101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7185070-9E12-2D43-AB3C-EA4CE68545A7}"/>
              </a:ext>
            </a:extLst>
          </p:cNvPr>
          <p:cNvGrpSpPr/>
          <p:nvPr/>
        </p:nvGrpSpPr>
        <p:grpSpPr>
          <a:xfrm>
            <a:off x="4907236" y="3585731"/>
            <a:ext cx="1838149" cy="2855376"/>
            <a:chOff x="5004989" y="3579212"/>
            <a:chExt cx="1838149" cy="285537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2B5E73-3FC0-3948-BB2F-948D6C624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04989" y="3579212"/>
              <a:ext cx="1838149" cy="2855376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949993D-77CE-8043-882F-66962B9BAF23}"/>
                </a:ext>
              </a:extLst>
            </p:cNvPr>
            <p:cNvSpPr/>
            <p:nvPr/>
          </p:nvSpPr>
          <p:spPr>
            <a:xfrm>
              <a:off x="5183506" y="4618822"/>
              <a:ext cx="1447314" cy="217584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54B3E7-1F27-A748-9FD0-86ADC41F5AF4}"/>
              </a:ext>
            </a:extLst>
          </p:cNvPr>
          <p:cNvGrpSpPr/>
          <p:nvPr/>
        </p:nvGrpSpPr>
        <p:grpSpPr>
          <a:xfrm>
            <a:off x="7284765" y="2277012"/>
            <a:ext cx="1838149" cy="4164095"/>
            <a:chOff x="7284765" y="2277012"/>
            <a:chExt cx="1838149" cy="416409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DFDC336-006F-484C-BF48-9603B0709F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84765" y="2277012"/>
              <a:ext cx="1838149" cy="4164095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474F140-F6D5-DD4E-A2BB-7CA872EE488E}"/>
                </a:ext>
              </a:extLst>
            </p:cNvPr>
            <p:cNvSpPr/>
            <p:nvPr/>
          </p:nvSpPr>
          <p:spPr>
            <a:xfrm>
              <a:off x="7368464" y="4592546"/>
              <a:ext cx="1566216" cy="232843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EDE64A7-F3EF-274D-85D3-7FD86D7A93EE}"/>
              </a:ext>
            </a:extLst>
          </p:cNvPr>
          <p:cNvGrpSpPr/>
          <p:nvPr/>
        </p:nvGrpSpPr>
        <p:grpSpPr>
          <a:xfrm>
            <a:off x="9776859" y="2137023"/>
            <a:ext cx="1838149" cy="4304084"/>
            <a:chOff x="9776859" y="2137023"/>
            <a:chExt cx="1838149" cy="43040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281965F-9BA2-A145-A1C9-20A06030A6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177"/>
            <a:stretch/>
          </p:blipFill>
          <p:spPr>
            <a:xfrm>
              <a:off x="9776859" y="2137023"/>
              <a:ext cx="1838149" cy="4304084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40BE0BF-B224-5449-A494-B21F52E9CD7D}"/>
                </a:ext>
              </a:extLst>
            </p:cNvPr>
            <p:cNvSpPr/>
            <p:nvPr/>
          </p:nvSpPr>
          <p:spPr>
            <a:xfrm>
              <a:off x="9805472" y="4679305"/>
              <a:ext cx="1552917" cy="245236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6940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64115D-0A2C-FD4B-B6D0-238B801E576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09278F-2DB4-AA49-9DC9-5F7A6BDD6B2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EB551F-D0A7-6844-826D-BAC20AE1F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Appendix: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Invoices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Layouts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759C34-4C06-C242-9C05-5ABD6FEA5D2B}"/>
              </a:ext>
            </a:extLst>
          </p:cNvPr>
          <p:cNvSpPr txBox="1"/>
          <p:nvPr/>
        </p:nvSpPr>
        <p:spPr>
          <a:xfrm>
            <a:off x="1513112" y="1105972"/>
            <a:ext cx="10156374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Examples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b="1" dirty="0"/>
              <a:t>same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types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invoices</a:t>
            </a:r>
            <a:r>
              <a:rPr lang="zh-CN" altLang="en-US" sz="1600" b="1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different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layouts</a:t>
            </a:r>
            <a:r>
              <a:rPr lang="zh-CN" altLang="en-US" sz="1600" dirty="0"/>
              <a:t> </a:t>
            </a:r>
            <a:r>
              <a:rPr lang="en-US" altLang="zh-CN" sz="1600" dirty="0"/>
              <a:t>(rules</a:t>
            </a:r>
            <a:r>
              <a:rPr lang="zh-CN" altLang="en-US" sz="1600" dirty="0"/>
              <a:t> </a:t>
            </a:r>
            <a:r>
              <a:rPr lang="en-US" altLang="zh-CN" sz="1600" dirty="0"/>
              <a:t>face</a:t>
            </a:r>
            <a:r>
              <a:rPr lang="zh-CN" altLang="en-US" sz="1600" dirty="0"/>
              <a:t> </a:t>
            </a:r>
            <a:r>
              <a:rPr lang="en-US" altLang="zh-CN" sz="1600" dirty="0"/>
              <a:t>difficulty)</a:t>
            </a:r>
            <a:endParaRPr lang="en-US" sz="1600" b="1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EA81153-E917-8941-9799-4FC51148E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514" y="1031560"/>
            <a:ext cx="687432" cy="68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DBB410-F9CA-434C-84AA-E86D078A86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9" r="2441" b="34652"/>
          <a:stretch/>
        </p:blipFill>
        <p:spPr>
          <a:xfrm>
            <a:off x="1037063" y="1717888"/>
            <a:ext cx="4583152" cy="44815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F850A2-E9C8-474D-9D8A-8F6B4446F7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25" b="43920"/>
          <a:stretch/>
        </p:blipFill>
        <p:spPr>
          <a:xfrm>
            <a:off x="6571787" y="2096573"/>
            <a:ext cx="4855179" cy="384597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B054252-D239-7741-9D29-5F1473DF8D90}"/>
              </a:ext>
            </a:extLst>
          </p:cNvPr>
          <p:cNvSpPr/>
          <p:nvPr/>
        </p:nvSpPr>
        <p:spPr>
          <a:xfrm>
            <a:off x="4299755" y="4729684"/>
            <a:ext cx="614407" cy="408653"/>
          </a:xfrm>
          <a:prstGeom prst="rect">
            <a:avLst/>
          </a:prstGeom>
          <a:solidFill>
            <a:srgbClr val="FF9128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549608-B505-9447-BD29-20DA42CE1078}"/>
              </a:ext>
            </a:extLst>
          </p:cNvPr>
          <p:cNvSpPr/>
          <p:nvPr/>
        </p:nvSpPr>
        <p:spPr>
          <a:xfrm>
            <a:off x="4130194" y="5549830"/>
            <a:ext cx="1415200" cy="178602"/>
          </a:xfrm>
          <a:prstGeom prst="rect">
            <a:avLst/>
          </a:prstGeom>
          <a:solidFill>
            <a:srgbClr val="FF9128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BB22B7-90D3-3745-961A-CD5502F7E64A}"/>
              </a:ext>
            </a:extLst>
          </p:cNvPr>
          <p:cNvSpPr/>
          <p:nvPr/>
        </p:nvSpPr>
        <p:spPr>
          <a:xfrm>
            <a:off x="9056155" y="5494267"/>
            <a:ext cx="2098782" cy="234165"/>
          </a:xfrm>
          <a:prstGeom prst="rect">
            <a:avLst/>
          </a:prstGeom>
          <a:solidFill>
            <a:srgbClr val="FF9128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119CFD-EFA8-BC48-8DE7-C6A84970B752}"/>
              </a:ext>
            </a:extLst>
          </p:cNvPr>
          <p:cNvSpPr/>
          <p:nvPr/>
        </p:nvSpPr>
        <p:spPr>
          <a:xfrm>
            <a:off x="4730353" y="3990733"/>
            <a:ext cx="367618" cy="178602"/>
          </a:xfrm>
          <a:prstGeom prst="rect">
            <a:avLst/>
          </a:prstGeom>
          <a:solidFill>
            <a:srgbClr val="FF3C0F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556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64115D-0A2C-FD4B-B6D0-238B801E576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09278F-2DB4-AA49-9DC9-5F7A6BDD6B2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EB551F-D0A7-6844-826D-BAC20AE1F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Appendix: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Invoices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Layouts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759C34-4C06-C242-9C05-5ABD6FEA5D2B}"/>
              </a:ext>
            </a:extLst>
          </p:cNvPr>
          <p:cNvSpPr txBox="1"/>
          <p:nvPr/>
        </p:nvSpPr>
        <p:spPr>
          <a:xfrm>
            <a:off x="1513112" y="1105972"/>
            <a:ext cx="10156374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Examples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b="1" dirty="0"/>
              <a:t>different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types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invoices</a:t>
            </a:r>
            <a:r>
              <a:rPr lang="zh-CN" altLang="en-US" sz="1600" b="1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different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layouts</a:t>
            </a:r>
            <a:endParaRPr lang="en-US" sz="1600" b="1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EA81153-E917-8941-9799-4FC51148E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514" y="1031560"/>
            <a:ext cx="687432" cy="68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278DF96-37BC-F840-9EAB-A2C415DE631D}"/>
              </a:ext>
            </a:extLst>
          </p:cNvPr>
          <p:cNvGrpSpPr/>
          <p:nvPr/>
        </p:nvGrpSpPr>
        <p:grpSpPr>
          <a:xfrm>
            <a:off x="1476378" y="4948992"/>
            <a:ext cx="2165606" cy="1520227"/>
            <a:chOff x="522514" y="4866166"/>
            <a:chExt cx="2165606" cy="152022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4241311-9B72-3B46-86D0-FB0142C8EF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 flipH="1" flipV="1">
              <a:off x="845203" y="4543477"/>
              <a:ext cx="1520227" cy="2165606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54E684-85AE-E840-AD22-F9E588781E27}"/>
                </a:ext>
              </a:extLst>
            </p:cNvPr>
            <p:cNvSpPr/>
            <p:nvPr/>
          </p:nvSpPr>
          <p:spPr>
            <a:xfrm>
              <a:off x="1114998" y="5826440"/>
              <a:ext cx="980635" cy="239893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673A3F5-45D4-FF45-AF8B-940F48AA49F2}"/>
              </a:ext>
            </a:extLst>
          </p:cNvPr>
          <p:cNvGrpSpPr/>
          <p:nvPr/>
        </p:nvGrpSpPr>
        <p:grpSpPr>
          <a:xfrm>
            <a:off x="1458507" y="1643115"/>
            <a:ext cx="3211288" cy="2015109"/>
            <a:chOff x="381001" y="1991834"/>
            <a:chExt cx="3211288" cy="201510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EA3EE52-FE44-8E43-9F26-6A664CDEFD86}"/>
                </a:ext>
              </a:extLst>
            </p:cNvPr>
            <p:cNvSpPr/>
            <p:nvPr/>
          </p:nvSpPr>
          <p:spPr>
            <a:xfrm>
              <a:off x="381001" y="1991834"/>
              <a:ext cx="3211288" cy="201510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interested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&lt;</a:t>
              </a:r>
              <a:r>
                <a:rPr lang="ja-JP" altLang="en-US" sz="1600"/>
                <a:t>金额</a:t>
              </a:r>
              <a:r>
                <a:rPr lang="en-US" altLang="zh-CN" sz="1600" dirty="0"/>
                <a:t>&gt;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information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of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different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types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of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invoices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appear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various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positions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with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different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keyword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clues.</a:t>
              </a:r>
              <a:endParaRPr lang="en-US" sz="160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FD25FF7-1012-9842-86F3-F594C1A39889}"/>
                </a:ext>
              </a:extLst>
            </p:cNvPr>
            <p:cNvSpPr/>
            <p:nvPr/>
          </p:nvSpPr>
          <p:spPr>
            <a:xfrm>
              <a:off x="2321623" y="2325896"/>
              <a:ext cx="732993" cy="349808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6F2D589-3C89-5645-9C55-6AFEE31AFA48}"/>
              </a:ext>
            </a:extLst>
          </p:cNvPr>
          <p:cNvGrpSpPr/>
          <p:nvPr/>
        </p:nvGrpSpPr>
        <p:grpSpPr>
          <a:xfrm>
            <a:off x="4644792" y="3791876"/>
            <a:ext cx="4519078" cy="2681095"/>
            <a:chOff x="4605939" y="4044288"/>
            <a:chExt cx="4519078" cy="268109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9FFF6A-84DB-8B40-B723-6B1C39F656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5524930" y="3125297"/>
              <a:ext cx="2681095" cy="4519078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4273817-C534-2347-83A2-FDE5CF3F1732}"/>
                </a:ext>
              </a:extLst>
            </p:cNvPr>
            <p:cNvSpPr/>
            <p:nvPr/>
          </p:nvSpPr>
          <p:spPr>
            <a:xfrm>
              <a:off x="7508654" y="5056916"/>
              <a:ext cx="533055" cy="249219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C8C0717-5631-994C-A303-6AA8A310E1EA}"/>
              </a:ext>
            </a:extLst>
          </p:cNvPr>
          <p:cNvGrpSpPr/>
          <p:nvPr/>
        </p:nvGrpSpPr>
        <p:grpSpPr>
          <a:xfrm>
            <a:off x="9360034" y="1236222"/>
            <a:ext cx="2619096" cy="5236286"/>
            <a:chOff x="9296531" y="-393"/>
            <a:chExt cx="2895600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A84969-119A-6D40-96C2-DB32FD24CA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96531" y="-393"/>
              <a:ext cx="2895600" cy="68580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A33DC4E-D3D5-9640-82D1-66F0E469AD97}"/>
                </a:ext>
              </a:extLst>
            </p:cNvPr>
            <p:cNvSpPr/>
            <p:nvPr/>
          </p:nvSpPr>
          <p:spPr>
            <a:xfrm>
              <a:off x="11213239" y="3135655"/>
              <a:ext cx="465635" cy="292388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7BB68E7-B6DF-144D-95E0-C32F13319E95}"/>
              </a:ext>
            </a:extLst>
          </p:cNvPr>
          <p:cNvGrpSpPr/>
          <p:nvPr/>
        </p:nvGrpSpPr>
        <p:grpSpPr>
          <a:xfrm>
            <a:off x="4934095" y="3164997"/>
            <a:ext cx="2372733" cy="1541338"/>
            <a:chOff x="3770927" y="2456914"/>
            <a:chExt cx="2372733" cy="154133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597F12C-2EF1-0340-A54D-501B2419D9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4186625" y="2041216"/>
              <a:ext cx="1541338" cy="2372733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E7C9E33-9A5B-214E-A3AB-CE5E69033EBC}"/>
                </a:ext>
              </a:extLst>
            </p:cNvPr>
            <p:cNvSpPr/>
            <p:nvPr/>
          </p:nvSpPr>
          <p:spPr>
            <a:xfrm>
              <a:off x="4463738" y="3428999"/>
              <a:ext cx="912494" cy="248101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610504-C591-954B-A1D9-DD1AD5C9A022}"/>
              </a:ext>
            </a:extLst>
          </p:cNvPr>
          <p:cNvGrpSpPr/>
          <p:nvPr/>
        </p:nvGrpSpPr>
        <p:grpSpPr>
          <a:xfrm>
            <a:off x="6904330" y="1718992"/>
            <a:ext cx="2981356" cy="1911553"/>
            <a:chOff x="6229419" y="1765547"/>
            <a:chExt cx="2981356" cy="191155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3EBA5C3-7D4F-B942-A575-5D6F66D68F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6764320" y="1230646"/>
              <a:ext cx="1911553" cy="298135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5728378-4E24-964A-9E20-3F3CBE338876}"/>
                </a:ext>
              </a:extLst>
            </p:cNvPr>
            <p:cNvSpPr/>
            <p:nvPr/>
          </p:nvSpPr>
          <p:spPr>
            <a:xfrm>
              <a:off x="6255146" y="2399596"/>
              <a:ext cx="601498" cy="214485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4A76B28-98A3-CD4E-80AE-D3D86AA1F1CE}"/>
              </a:ext>
            </a:extLst>
          </p:cNvPr>
          <p:cNvGrpSpPr/>
          <p:nvPr/>
        </p:nvGrpSpPr>
        <p:grpSpPr>
          <a:xfrm>
            <a:off x="2765003" y="4296956"/>
            <a:ext cx="2067633" cy="1264313"/>
            <a:chOff x="2175133" y="4349345"/>
            <a:chExt cx="2067633" cy="126431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09FF2BA-D3D8-2642-8CF9-9C47550A2D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2576793" y="3947685"/>
              <a:ext cx="1264313" cy="2067633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54547C1-EA68-774D-B89B-924B9230C19A}"/>
                </a:ext>
              </a:extLst>
            </p:cNvPr>
            <p:cNvSpPr/>
            <p:nvPr/>
          </p:nvSpPr>
          <p:spPr>
            <a:xfrm>
              <a:off x="2566930" y="4888262"/>
              <a:ext cx="1344057" cy="289728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8284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64115D-0A2C-FD4B-B6D0-238B801E576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09278F-2DB4-AA49-9DC9-5F7A6BDD6B2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EB551F-D0A7-6844-826D-BAC20AE1F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Appendix: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Invoices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Layouts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759C34-4C06-C242-9C05-5ABD6FEA5D2B}"/>
              </a:ext>
            </a:extLst>
          </p:cNvPr>
          <p:cNvSpPr txBox="1"/>
          <p:nvPr/>
        </p:nvSpPr>
        <p:spPr>
          <a:xfrm>
            <a:off x="1513112" y="1105972"/>
            <a:ext cx="10156374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Examples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b="1" dirty="0"/>
              <a:t>same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types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invoices</a:t>
            </a:r>
            <a:r>
              <a:rPr lang="zh-CN" altLang="en-US" sz="1600" b="1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same</a:t>
            </a:r>
            <a:r>
              <a:rPr lang="zh-CN" altLang="en-US" sz="1600" dirty="0"/>
              <a:t> </a:t>
            </a:r>
            <a:r>
              <a:rPr lang="en-US" altLang="zh-CN" sz="1600" dirty="0"/>
              <a:t>layout</a:t>
            </a:r>
            <a:endParaRPr lang="en-US" sz="1600" b="1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EA81153-E917-8941-9799-4FC51148E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514" y="1031560"/>
            <a:ext cx="687432" cy="68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63C77FE-332B-6649-9126-4E3ED60144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563417" y="1556376"/>
            <a:ext cx="4627767" cy="4953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9F4725F-700D-1B40-81D1-89D77E25D5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368297" y="1691735"/>
            <a:ext cx="4627224" cy="46608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CE41D8-1873-034C-AD40-A1FB98D8C9D7}"/>
              </a:ext>
            </a:extLst>
          </p:cNvPr>
          <p:cNvSpPr/>
          <p:nvPr/>
        </p:nvSpPr>
        <p:spPr>
          <a:xfrm>
            <a:off x="1887792" y="2608825"/>
            <a:ext cx="2878887" cy="234664"/>
          </a:xfrm>
          <a:prstGeom prst="rect">
            <a:avLst/>
          </a:prstGeom>
          <a:solidFill>
            <a:srgbClr val="FF9128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AD2D13-65BD-7F48-BF1C-0CE45DEBDF3E}"/>
              </a:ext>
            </a:extLst>
          </p:cNvPr>
          <p:cNvSpPr/>
          <p:nvPr/>
        </p:nvSpPr>
        <p:spPr>
          <a:xfrm>
            <a:off x="7166194" y="2560654"/>
            <a:ext cx="1499958" cy="282835"/>
          </a:xfrm>
          <a:prstGeom prst="rect">
            <a:avLst/>
          </a:prstGeom>
          <a:solidFill>
            <a:srgbClr val="FF9128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410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64115D-0A2C-FD4B-B6D0-238B801E576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09278F-2DB4-AA49-9DC9-5F7A6BDD6B2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EB551F-D0A7-6844-826D-BAC20AE1F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Appendix: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Invoices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Layouts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759C34-4C06-C242-9C05-5ABD6FEA5D2B}"/>
              </a:ext>
            </a:extLst>
          </p:cNvPr>
          <p:cNvSpPr txBox="1"/>
          <p:nvPr/>
        </p:nvSpPr>
        <p:spPr>
          <a:xfrm>
            <a:off x="1513112" y="1105972"/>
            <a:ext cx="10156374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Examples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b="1" dirty="0"/>
              <a:t>same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types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invoices</a:t>
            </a:r>
            <a:r>
              <a:rPr lang="zh-CN" altLang="en-US" sz="1600" b="1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different</a:t>
            </a:r>
            <a:r>
              <a:rPr lang="zh-CN" altLang="en-US" sz="1600" dirty="0"/>
              <a:t> </a:t>
            </a:r>
            <a:r>
              <a:rPr lang="en-US" altLang="zh-CN" sz="1600" dirty="0"/>
              <a:t>layout</a:t>
            </a:r>
            <a:endParaRPr lang="en-US" sz="1600" b="1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EA81153-E917-8941-9799-4FC51148E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514" y="1031560"/>
            <a:ext cx="687432" cy="68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A08EC6-EC71-BF48-9561-25BAB537F8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384" b="60000"/>
          <a:stretch/>
        </p:blipFill>
        <p:spPr>
          <a:xfrm>
            <a:off x="1437289" y="2587084"/>
            <a:ext cx="4781171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466340-69D3-D74D-BCA4-F0D055BD9E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592" r="45137" b="34881"/>
          <a:stretch/>
        </p:blipFill>
        <p:spPr>
          <a:xfrm rot="5400000">
            <a:off x="6309935" y="2690780"/>
            <a:ext cx="5174559" cy="243643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8AD2D13-65BD-7F48-BF1C-0CE45DEBDF3E}"/>
              </a:ext>
            </a:extLst>
          </p:cNvPr>
          <p:cNvSpPr/>
          <p:nvPr/>
        </p:nvSpPr>
        <p:spPr>
          <a:xfrm>
            <a:off x="7756131" y="5686061"/>
            <a:ext cx="2066296" cy="292388"/>
          </a:xfrm>
          <a:prstGeom prst="rect">
            <a:avLst/>
          </a:prstGeom>
          <a:solidFill>
            <a:srgbClr val="FF9128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CE41D8-1873-034C-AD40-A1FB98D8C9D7}"/>
              </a:ext>
            </a:extLst>
          </p:cNvPr>
          <p:cNvSpPr/>
          <p:nvPr/>
        </p:nvSpPr>
        <p:spPr>
          <a:xfrm>
            <a:off x="1437289" y="4940170"/>
            <a:ext cx="2999026" cy="186211"/>
          </a:xfrm>
          <a:prstGeom prst="rect">
            <a:avLst/>
          </a:prstGeom>
          <a:solidFill>
            <a:srgbClr val="FF9128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00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713FBE-22A1-AB4A-B42D-12F526D172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5" b="60026"/>
          <a:stretch/>
        </p:blipFill>
        <p:spPr>
          <a:xfrm>
            <a:off x="6382572" y="1718992"/>
            <a:ext cx="5345873" cy="44296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9C2035-F4CA-A04A-A3A2-7557724817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1" t="774" r="144" b="28946"/>
          <a:stretch/>
        </p:blipFill>
        <p:spPr>
          <a:xfrm>
            <a:off x="1458520" y="1569333"/>
            <a:ext cx="4430416" cy="481977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64115D-0A2C-FD4B-B6D0-238B801E576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09278F-2DB4-AA49-9DC9-5F7A6BDD6B2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EB551F-D0A7-6844-826D-BAC20AE1F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Appendix: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Invoices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Layouts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759C34-4C06-C242-9C05-5ABD6FEA5D2B}"/>
              </a:ext>
            </a:extLst>
          </p:cNvPr>
          <p:cNvSpPr txBox="1"/>
          <p:nvPr/>
        </p:nvSpPr>
        <p:spPr>
          <a:xfrm>
            <a:off x="1513112" y="1105972"/>
            <a:ext cx="10156374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Examples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b="1" dirty="0"/>
              <a:t>same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types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invoices</a:t>
            </a:r>
            <a:r>
              <a:rPr lang="zh-CN" altLang="en-US" sz="1600" b="1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different</a:t>
            </a:r>
            <a:r>
              <a:rPr lang="zh-CN" altLang="en-US" sz="1600" dirty="0"/>
              <a:t> </a:t>
            </a:r>
            <a:r>
              <a:rPr lang="en-US" altLang="zh-CN" sz="1600" dirty="0"/>
              <a:t>layout</a:t>
            </a:r>
            <a:endParaRPr lang="en-US" sz="1600" b="1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EA81153-E917-8941-9799-4FC51148E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514" y="1031560"/>
            <a:ext cx="687432" cy="68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CE41D8-1873-034C-AD40-A1FB98D8C9D7}"/>
              </a:ext>
            </a:extLst>
          </p:cNvPr>
          <p:cNvSpPr/>
          <p:nvPr/>
        </p:nvSpPr>
        <p:spPr>
          <a:xfrm>
            <a:off x="1568781" y="5266785"/>
            <a:ext cx="2488949" cy="164578"/>
          </a:xfrm>
          <a:prstGeom prst="rect">
            <a:avLst/>
          </a:prstGeom>
          <a:solidFill>
            <a:srgbClr val="FF9128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AD2D13-65BD-7F48-BF1C-0CE45DEBDF3E}"/>
              </a:ext>
            </a:extLst>
          </p:cNvPr>
          <p:cNvSpPr/>
          <p:nvPr/>
        </p:nvSpPr>
        <p:spPr>
          <a:xfrm>
            <a:off x="6458271" y="5757928"/>
            <a:ext cx="2054498" cy="229918"/>
          </a:xfrm>
          <a:prstGeom prst="rect">
            <a:avLst/>
          </a:prstGeom>
          <a:solidFill>
            <a:srgbClr val="FF9128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199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24B158-EB04-9341-9D11-B376C7F1502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262928-F574-3044-B6E9-406674EF406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480D4A-BF86-1546-8915-33A61E0D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Breakthrough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CUTIE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3E085-832D-4848-A70A-93C3C9FA6566}"/>
              </a:ext>
            </a:extLst>
          </p:cNvPr>
          <p:cNvSpPr txBox="1"/>
          <p:nvPr/>
        </p:nvSpPr>
        <p:spPr>
          <a:xfrm>
            <a:off x="1513112" y="1105972"/>
            <a:ext cx="10156374" cy="1277273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Tackling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u="sng" dirty="0"/>
              <a:t>C</a:t>
            </a:r>
            <a:r>
              <a:rPr lang="en-US" altLang="zh-CN" sz="1600" u="sng" dirty="0"/>
              <a:t>onvolutional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U</a:t>
            </a:r>
            <a:r>
              <a:rPr lang="en-US" altLang="zh-CN" sz="1600" u="sng" dirty="0"/>
              <a:t>niversal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T</a:t>
            </a:r>
            <a:r>
              <a:rPr lang="en-US" altLang="zh-CN" sz="1600" u="sng" dirty="0"/>
              <a:t>ext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I</a:t>
            </a:r>
            <a:r>
              <a:rPr lang="en-US" altLang="zh-CN" sz="1600" u="sng" dirty="0"/>
              <a:t>nformation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E</a:t>
            </a:r>
            <a:r>
              <a:rPr lang="en-US" altLang="zh-CN" sz="1600" u="sng" dirty="0"/>
              <a:t>xtractor</a:t>
            </a:r>
            <a:r>
              <a:rPr lang="en-US" altLang="zh-CN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Training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Method</a:t>
            </a:r>
            <a:r>
              <a:rPr lang="zh-CN" altLang="en-US" sz="1600" b="1" dirty="0"/>
              <a:t> </a:t>
            </a:r>
            <a:r>
              <a:rPr lang="en-US" altLang="zh-CN" sz="1600" dirty="0"/>
              <a:t>(proposed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experienced</a:t>
            </a:r>
            <a:r>
              <a:rPr lang="zh-CN" altLang="en-US" sz="1600" dirty="0"/>
              <a:t> </a:t>
            </a:r>
            <a:r>
              <a:rPr lang="en-US" altLang="zh-CN" sz="1600" dirty="0"/>
              <a:t>researcher)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Occam’s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Razor</a:t>
            </a:r>
            <a:r>
              <a:rPr lang="zh-CN" altLang="en-US" sz="1600" b="1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SOTA</a:t>
            </a:r>
            <a:r>
              <a:rPr lang="zh-CN" altLang="en-US" sz="1600" dirty="0"/>
              <a:t> </a:t>
            </a:r>
            <a:r>
              <a:rPr lang="en-US" altLang="zh-CN" sz="1600" dirty="0"/>
              <a:t>solution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Interdisciplinary</a:t>
            </a:r>
            <a:r>
              <a:rPr lang="zh-CN" altLang="en-US" sz="1600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most</a:t>
            </a:r>
            <a:r>
              <a:rPr lang="zh-CN" altLang="en-US" sz="1600" dirty="0"/>
              <a:t> </a:t>
            </a:r>
            <a:r>
              <a:rPr lang="en-US" altLang="zh-CN" sz="1600" dirty="0"/>
              <a:t>used</a:t>
            </a:r>
            <a:r>
              <a:rPr lang="zh-CN" altLang="en-US" sz="1600" dirty="0"/>
              <a:t> </a:t>
            </a: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method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scientific</a:t>
            </a:r>
            <a:r>
              <a:rPr lang="zh-CN" altLang="en-US" sz="1600" dirty="0"/>
              <a:t> </a:t>
            </a:r>
            <a:r>
              <a:rPr lang="en-US" altLang="zh-CN" sz="1600" dirty="0"/>
              <a:t>community)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Original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Code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  <a:r>
              <a:rPr lang="zh-CN" altLang="en-US" sz="1600" dirty="0"/>
              <a:t> </a:t>
            </a:r>
            <a:r>
              <a:rPr lang="en-US" altLang="zh-CN" sz="1600" dirty="0"/>
              <a:t>Implementation</a:t>
            </a:r>
            <a:r>
              <a:rPr lang="zh-CN" altLang="en-US" sz="1600" dirty="0"/>
              <a:t> </a:t>
            </a:r>
            <a:r>
              <a:rPr lang="en-US" altLang="zh-CN" sz="1600" dirty="0"/>
              <a:t>(Accenture</a:t>
            </a:r>
            <a:r>
              <a:rPr lang="zh-CN" altLang="en-US" sz="1600" dirty="0"/>
              <a:t> </a:t>
            </a:r>
            <a:r>
              <a:rPr lang="en-US" altLang="zh-CN" sz="1600" dirty="0"/>
              <a:t>owned)</a:t>
            </a: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A28CC52-E4E1-BB45-81F9-859C31A2C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431" y="1219943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EEE4C6-1F27-C64B-9D0D-0CE563CD81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3111" y="2542911"/>
            <a:ext cx="8371177" cy="361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37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24B158-EB04-9341-9D11-B376C7F1502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262928-F574-3044-B6E9-406674EF406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480D4A-BF86-1546-8915-33A61E0D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Breakthrough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CUTIE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3E085-832D-4848-A70A-93C3C9FA6566}"/>
              </a:ext>
            </a:extLst>
          </p:cNvPr>
          <p:cNvSpPr txBox="1"/>
          <p:nvPr/>
        </p:nvSpPr>
        <p:spPr>
          <a:xfrm>
            <a:off x="1513112" y="1105972"/>
            <a:ext cx="10156374" cy="1277273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Tackling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u="sng" dirty="0"/>
              <a:t>C</a:t>
            </a:r>
            <a:r>
              <a:rPr lang="en-US" altLang="zh-CN" sz="1600" u="sng" dirty="0"/>
              <a:t>onvolutional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U</a:t>
            </a:r>
            <a:r>
              <a:rPr lang="en-US" altLang="zh-CN" sz="1600" u="sng" dirty="0"/>
              <a:t>niversal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T</a:t>
            </a:r>
            <a:r>
              <a:rPr lang="en-US" altLang="zh-CN" sz="1600" u="sng" dirty="0"/>
              <a:t>ext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I</a:t>
            </a:r>
            <a:r>
              <a:rPr lang="en-US" altLang="zh-CN" sz="1600" u="sng" dirty="0"/>
              <a:t>nformation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E</a:t>
            </a:r>
            <a:r>
              <a:rPr lang="en-US" altLang="zh-CN" sz="1600" u="sng" dirty="0"/>
              <a:t>xtractor</a:t>
            </a:r>
            <a:r>
              <a:rPr lang="en-US" altLang="zh-CN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Training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Method</a:t>
            </a:r>
            <a:r>
              <a:rPr lang="zh-CN" altLang="en-US" sz="1600" b="1" dirty="0"/>
              <a:t> </a:t>
            </a:r>
            <a:r>
              <a:rPr lang="en-US" altLang="zh-CN" sz="1600" dirty="0"/>
              <a:t>(proposed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experienced</a:t>
            </a:r>
            <a:r>
              <a:rPr lang="zh-CN" altLang="en-US" sz="1600" dirty="0"/>
              <a:t> </a:t>
            </a:r>
            <a:r>
              <a:rPr lang="en-US" altLang="zh-CN" sz="1600" dirty="0"/>
              <a:t>researcher)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Occam’s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Razor</a:t>
            </a:r>
            <a:r>
              <a:rPr lang="zh-CN" altLang="en-US" sz="1600" b="1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SOTA</a:t>
            </a:r>
            <a:r>
              <a:rPr lang="zh-CN" altLang="en-US" sz="1600" dirty="0"/>
              <a:t> </a:t>
            </a:r>
            <a:r>
              <a:rPr lang="en-US" altLang="zh-CN" sz="1600" dirty="0"/>
              <a:t>solution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Interdisciplinary</a:t>
            </a:r>
            <a:r>
              <a:rPr lang="zh-CN" altLang="en-US" sz="1600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most</a:t>
            </a:r>
            <a:r>
              <a:rPr lang="zh-CN" altLang="en-US" sz="1600" dirty="0"/>
              <a:t> </a:t>
            </a:r>
            <a:r>
              <a:rPr lang="en-US" altLang="zh-CN" sz="1600" dirty="0"/>
              <a:t>used</a:t>
            </a:r>
            <a:r>
              <a:rPr lang="zh-CN" altLang="en-US" sz="1600" dirty="0"/>
              <a:t> </a:t>
            </a: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method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scientific</a:t>
            </a:r>
            <a:r>
              <a:rPr lang="zh-CN" altLang="en-US" sz="1600" dirty="0"/>
              <a:t> </a:t>
            </a:r>
            <a:r>
              <a:rPr lang="en-US" altLang="zh-CN" sz="1600" dirty="0"/>
              <a:t>community)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Original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Code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  <a:r>
              <a:rPr lang="zh-CN" altLang="en-US" sz="1600" dirty="0"/>
              <a:t> </a:t>
            </a:r>
            <a:r>
              <a:rPr lang="en-US" altLang="zh-CN" sz="1600" dirty="0"/>
              <a:t>Implementation</a:t>
            </a:r>
            <a:r>
              <a:rPr lang="zh-CN" altLang="en-US" sz="1600" dirty="0"/>
              <a:t> </a:t>
            </a:r>
            <a:r>
              <a:rPr lang="en-US" altLang="zh-CN" sz="1600" dirty="0"/>
              <a:t>(Accenture</a:t>
            </a:r>
            <a:r>
              <a:rPr lang="zh-CN" altLang="en-US" sz="1600" dirty="0"/>
              <a:t> </a:t>
            </a:r>
            <a:r>
              <a:rPr lang="en-US" altLang="zh-CN" sz="1600" dirty="0"/>
              <a:t>owned)</a:t>
            </a: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A28CC52-E4E1-BB45-81F9-859C31A2C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431" y="1219943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EEE4C6-1F27-C64B-9D0D-0CE563CD81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1508" y="3429000"/>
            <a:ext cx="4514677" cy="1948298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2064E15-37A1-2649-9307-8AB8F5A0D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201050"/>
              </p:ext>
            </p:extLst>
          </p:nvPr>
        </p:nvGraphicFramePr>
        <p:xfrm>
          <a:off x="805900" y="2927735"/>
          <a:ext cx="5290100" cy="16847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378">
                  <a:extLst>
                    <a:ext uri="{9D8B030D-6E8A-4147-A177-3AD203B41FA5}">
                      <a16:colId xmlns:a16="http://schemas.microsoft.com/office/drawing/2014/main" val="1641936331"/>
                    </a:ext>
                  </a:extLst>
                </a:gridCol>
                <a:gridCol w="1151672">
                  <a:extLst>
                    <a:ext uri="{9D8B030D-6E8A-4147-A177-3AD203B41FA5}">
                      <a16:colId xmlns:a16="http://schemas.microsoft.com/office/drawing/2014/main" val="190973644"/>
                    </a:ext>
                  </a:extLst>
                </a:gridCol>
                <a:gridCol w="1322525">
                  <a:extLst>
                    <a:ext uri="{9D8B030D-6E8A-4147-A177-3AD203B41FA5}">
                      <a16:colId xmlns:a16="http://schemas.microsoft.com/office/drawing/2014/main" val="2674724100"/>
                    </a:ext>
                  </a:extLst>
                </a:gridCol>
                <a:gridCol w="1322525">
                  <a:extLst>
                    <a:ext uri="{9D8B030D-6E8A-4147-A177-3AD203B41FA5}">
                      <a16:colId xmlns:a16="http://schemas.microsoft.com/office/drawing/2014/main" val="1404299470"/>
                    </a:ext>
                  </a:extLst>
                </a:gridCol>
              </a:tblGrid>
              <a:tr h="54519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  <a:endParaRPr 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meals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taxi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9966337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Joint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sz="1100" dirty="0"/>
                        <a:t>SLU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+</a:t>
                      </a:r>
                      <a:r>
                        <a:rPr lang="zh-CN" altLang="en-US" sz="1100" dirty="0"/>
                        <a:t> </a:t>
                      </a:r>
                      <a:endParaRPr lang="en-US" altLang="zh-CN" sz="1100" dirty="0"/>
                    </a:p>
                    <a:p>
                      <a:pPr algn="ctr"/>
                      <a:r>
                        <a:rPr lang="en-US" altLang="zh-CN" sz="1100" dirty="0"/>
                        <a:t>8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rules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+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preprocessing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64%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82%</a:t>
                      </a: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4551781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CUTIE</a:t>
                      </a:r>
                      <a:r>
                        <a:rPr lang="zh-CN" altLang="en-US" sz="1100" b="1" dirty="0"/>
                        <a:t>  </a:t>
                      </a:r>
                      <a:r>
                        <a:rPr lang="en-US" altLang="zh-CN" sz="1100" b="0" dirty="0"/>
                        <a:t>(not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optimized)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70%</a:t>
                      </a:r>
                      <a:endParaRPr lang="en-US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74%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87%</a:t>
                      </a:r>
                      <a:endParaRPr lang="en-US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610426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638161E-58E7-6A41-9F84-317D5116BBFB}"/>
              </a:ext>
            </a:extLst>
          </p:cNvPr>
          <p:cNvSpPr txBox="1"/>
          <p:nvPr/>
        </p:nvSpPr>
        <p:spPr>
          <a:xfrm>
            <a:off x="281194" y="4128413"/>
            <a:ext cx="464871" cy="292388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600" dirty="0"/>
              <a:t>1×2w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4517AB-99E5-7A42-B7F2-80E79249B0FB}"/>
              </a:ext>
            </a:extLst>
          </p:cNvPr>
          <p:cNvSpPr txBox="1"/>
          <p:nvPr/>
        </p:nvSpPr>
        <p:spPr>
          <a:xfrm>
            <a:off x="108170" y="3650701"/>
            <a:ext cx="682879" cy="323165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2×10w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829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24B158-EB04-9341-9D11-B376C7F1502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262928-F574-3044-B6E9-406674EF406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480D4A-BF86-1546-8915-33A61E0D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Breakthrough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CUTIE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3E085-832D-4848-A70A-93C3C9FA6566}"/>
              </a:ext>
            </a:extLst>
          </p:cNvPr>
          <p:cNvSpPr txBox="1"/>
          <p:nvPr/>
        </p:nvSpPr>
        <p:spPr>
          <a:xfrm>
            <a:off x="1513112" y="1105972"/>
            <a:ext cx="10156374" cy="1277273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Tackling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u="sng" dirty="0"/>
              <a:t>C</a:t>
            </a:r>
            <a:r>
              <a:rPr lang="en-US" altLang="zh-CN" sz="1600" u="sng" dirty="0"/>
              <a:t>onvolutional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U</a:t>
            </a:r>
            <a:r>
              <a:rPr lang="en-US" altLang="zh-CN" sz="1600" u="sng" dirty="0"/>
              <a:t>niversal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T</a:t>
            </a:r>
            <a:r>
              <a:rPr lang="en-US" altLang="zh-CN" sz="1600" u="sng" dirty="0"/>
              <a:t>ext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I</a:t>
            </a:r>
            <a:r>
              <a:rPr lang="en-US" altLang="zh-CN" sz="1600" u="sng" dirty="0"/>
              <a:t>nformation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E</a:t>
            </a:r>
            <a:r>
              <a:rPr lang="en-US" altLang="zh-CN" sz="1600" u="sng" dirty="0"/>
              <a:t>xtractor</a:t>
            </a:r>
            <a:r>
              <a:rPr lang="en-US" altLang="zh-CN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Training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Method</a:t>
            </a:r>
            <a:r>
              <a:rPr lang="zh-CN" altLang="en-US" sz="1600" b="1" dirty="0"/>
              <a:t> </a:t>
            </a:r>
            <a:r>
              <a:rPr lang="en-US" altLang="zh-CN" sz="1600" dirty="0"/>
              <a:t>(proposed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experienced</a:t>
            </a:r>
            <a:r>
              <a:rPr lang="zh-CN" altLang="en-US" sz="1600" dirty="0"/>
              <a:t> </a:t>
            </a:r>
            <a:r>
              <a:rPr lang="en-US" altLang="zh-CN" sz="1600" dirty="0"/>
              <a:t>researcher)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Occam’s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Razor</a:t>
            </a:r>
            <a:r>
              <a:rPr lang="zh-CN" altLang="en-US" sz="1600" b="1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SOTA</a:t>
            </a:r>
            <a:r>
              <a:rPr lang="zh-CN" altLang="en-US" sz="1600" dirty="0"/>
              <a:t> </a:t>
            </a:r>
            <a:r>
              <a:rPr lang="en-US" altLang="zh-CN" sz="1600" dirty="0"/>
              <a:t>solution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Interdisciplinary</a:t>
            </a:r>
            <a:r>
              <a:rPr lang="zh-CN" altLang="en-US" sz="1600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most</a:t>
            </a:r>
            <a:r>
              <a:rPr lang="zh-CN" altLang="en-US" sz="1600" dirty="0"/>
              <a:t> </a:t>
            </a:r>
            <a:r>
              <a:rPr lang="en-US" altLang="zh-CN" sz="1600" dirty="0"/>
              <a:t>used</a:t>
            </a:r>
            <a:r>
              <a:rPr lang="zh-CN" altLang="en-US" sz="1600" dirty="0"/>
              <a:t> </a:t>
            </a: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method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scientific</a:t>
            </a:r>
            <a:r>
              <a:rPr lang="zh-CN" altLang="en-US" sz="1600" dirty="0"/>
              <a:t> </a:t>
            </a:r>
            <a:r>
              <a:rPr lang="en-US" altLang="zh-CN" sz="1600" dirty="0"/>
              <a:t>community)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Original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Code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  <a:r>
              <a:rPr lang="zh-CN" altLang="en-US" sz="1600" dirty="0"/>
              <a:t> </a:t>
            </a:r>
            <a:r>
              <a:rPr lang="en-US" altLang="zh-CN" sz="1600" dirty="0"/>
              <a:t>Implementation</a:t>
            </a:r>
            <a:r>
              <a:rPr lang="zh-CN" altLang="en-US" sz="1600" dirty="0"/>
              <a:t> </a:t>
            </a:r>
            <a:r>
              <a:rPr lang="en-US" altLang="zh-CN" sz="1600" dirty="0"/>
              <a:t>(Accenture</a:t>
            </a:r>
            <a:r>
              <a:rPr lang="zh-CN" altLang="en-US" sz="1600" dirty="0"/>
              <a:t> </a:t>
            </a:r>
            <a:r>
              <a:rPr lang="en-US" altLang="zh-CN" sz="1600" dirty="0"/>
              <a:t>owned)</a:t>
            </a: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A28CC52-E4E1-BB45-81F9-859C31A2C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431" y="1219943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EEE4C6-1F27-C64B-9D0D-0CE563CD81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1508" y="3429000"/>
            <a:ext cx="4514677" cy="1948298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2064E15-37A1-2649-9307-8AB8F5A0D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329596"/>
              </p:ext>
            </p:extLst>
          </p:nvPr>
        </p:nvGraphicFramePr>
        <p:xfrm>
          <a:off x="805900" y="2927735"/>
          <a:ext cx="5290100" cy="16847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378">
                  <a:extLst>
                    <a:ext uri="{9D8B030D-6E8A-4147-A177-3AD203B41FA5}">
                      <a16:colId xmlns:a16="http://schemas.microsoft.com/office/drawing/2014/main" val="1641936331"/>
                    </a:ext>
                  </a:extLst>
                </a:gridCol>
                <a:gridCol w="1151672">
                  <a:extLst>
                    <a:ext uri="{9D8B030D-6E8A-4147-A177-3AD203B41FA5}">
                      <a16:colId xmlns:a16="http://schemas.microsoft.com/office/drawing/2014/main" val="190973644"/>
                    </a:ext>
                  </a:extLst>
                </a:gridCol>
                <a:gridCol w="1322525">
                  <a:extLst>
                    <a:ext uri="{9D8B030D-6E8A-4147-A177-3AD203B41FA5}">
                      <a16:colId xmlns:a16="http://schemas.microsoft.com/office/drawing/2014/main" val="2674724100"/>
                    </a:ext>
                  </a:extLst>
                </a:gridCol>
                <a:gridCol w="1322525">
                  <a:extLst>
                    <a:ext uri="{9D8B030D-6E8A-4147-A177-3AD203B41FA5}">
                      <a16:colId xmlns:a16="http://schemas.microsoft.com/office/drawing/2014/main" val="1404299470"/>
                    </a:ext>
                  </a:extLst>
                </a:gridCol>
              </a:tblGrid>
              <a:tr h="54519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  <a:endParaRPr 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meals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taxi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9966337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Joint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sz="1100" dirty="0"/>
                        <a:t>SLU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+</a:t>
                      </a:r>
                      <a:r>
                        <a:rPr lang="zh-CN" altLang="en-US" sz="1100" dirty="0"/>
                        <a:t> </a:t>
                      </a:r>
                      <a:endParaRPr lang="en-US" altLang="zh-CN" sz="1100" dirty="0"/>
                    </a:p>
                    <a:p>
                      <a:pPr algn="ctr"/>
                      <a:r>
                        <a:rPr lang="en-US" altLang="zh-CN" sz="1100" dirty="0"/>
                        <a:t>8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rules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+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preprocessing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64%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82%</a:t>
                      </a: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4551781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CUTIE</a:t>
                      </a:r>
                      <a:r>
                        <a:rPr lang="zh-CN" altLang="en-US" sz="1100" b="1" dirty="0"/>
                        <a:t>  </a:t>
                      </a:r>
                      <a:r>
                        <a:rPr lang="en-US" altLang="zh-CN" sz="1100" b="0" dirty="0"/>
                        <a:t>(not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optimized)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70%</a:t>
                      </a:r>
                      <a:r>
                        <a:rPr lang="zh-CN" altLang="en-US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90%</a:t>
                      </a:r>
                      <a:endParaRPr lang="en-US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74%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/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88%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87%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/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95%</a:t>
                      </a:r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610426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E44CF1A-2D47-9349-8BB5-51D95D4FE61C}"/>
              </a:ext>
            </a:extLst>
          </p:cNvPr>
          <p:cNvSpPr txBox="1"/>
          <p:nvPr/>
        </p:nvSpPr>
        <p:spPr>
          <a:xfrm>
            <a:off x="281194" y="4128413"/>
            <a:ext cx="464871" cy="292388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600" dirty="0"/>
              <a:t>1×2w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D5FE5E-8638-9F4B-A370-62F0C4586016}"/>
              </a:ext>
            </a:extLst>
          </p:cNvPr>
          <p:cNvSpPr txBox="1"/>
          <p:nvPr/>
        </p:nvSpPr>
        <p:spPr>
          <a:xfrm>
            <a:off x="108170" y="3650701"/>
            <a:ext cx="682879" cy="323165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2×10w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787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24B158-EB04-9341-9D11-B376C7F1502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262928-F574-3044-B6E9-406674EF406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480D4A-BF86-1546-8915-33A61E0D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Breakthrough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CUTIE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3E085-832D-4848-A70A-93C3C9FA6566}"/>
              </a:ext>
            </a:extLst>
          </p:cNvPr>
          <p:cNvSpPr txBox="1"/>
          <p:nvPr/>
        </p:nvSpPr>
        <p:spPr>
          <a:xfrm>
            <a:off x="1513112" y="1105972"/>
            <a:ext cx="10156374" cy="1277273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Tackling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u="sng" dirty="0"/>
              <a:t>C</a:t>
            </a:r>
            <a:r>
              <a:rPr lang="en-US" altLang="zh-CN" sz="1600" u="sng" dirty="0"/>
              <a:t>onvolutional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U</a:t>
            </a:r>
            <a:r>
              <a:rPr lang="en-US" altLang="zh-CN" sz="1600" u="sng" dirty="0"/>
              <a:t>niversal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T</a:t>
            </a:r>
            <a:r>
              <a:rPr lang="en-US" altLang="zh-CN" sz="1600" u="sng" dirty="0"/>
              <a:t>ext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I</a:t>
            </a:r>
            <a:r>
              <a:rPr lang="en-US" altLang="zh-CN" sz="1600" u="sng" dirty="0"/>
              <a:t>nformation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E</a:t>
            </a:r>
            <a:r>
              <a:rPr lang="en-US" altLang="zh-CN" sz="1600" u="sng" dirty="0"/>
              <a:t>xtractor</a:t>
            </a:r>
            <a:r>
              <a:rPr lang="en-US" altLang="zh-CN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Training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Method</a:t>
            </a:r>
            <a:r>
              <a:rPr lang="zh-CN" altLang="en-US" sz="1600" b="1" dirty="0"/>
              <a:t> </a:t>
            </a:r>
            <a:r>
              <a:rPr lang="en-US" altLang="zh-CN" sz="1600" dirty="0"/>
              <a:t>(proposed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experienced</a:t>
            </a:r>
            <a:r>
              <a:rPr lang="zh-CN" altLang="en-US" sz="1600" dirty="0"/>
              <a:t> </a:t>
            </a:r>
            <a:r>
              <a:rPr lang="en-US" altLang="zh-CN" sz="1600" dirty="0"/>
              <a:t>researcher)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Occam’s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Razor</a:t>
            </a:r>
            <a:r>
              <a:rPr lang="zh-CN" altLang="en-US" sz="1600" b="1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SOTA</a:t>
            </a:r>
            <a:r>
              <a:rPr lang="zh-CN" altLang="en-US" sz="1600" dirty="0"/>
              <a:t> </a:t>
            </a:r>
            <a:r>
              <a:rPr lang="en-US" altLang="zh-CN" sz="1600" dirty="0"/>
              <a:t>solution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Interdisciplinary</a:t>
            </a:r>
            <a:r>
              <a:rPr lang="zh-CN" altLang="en-US" sz="1600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most</a:t>
            </a:r>
            <a:r>
              <a:rPr lang="zh-CN" altLang="en-US" sz="1600" dirty="0"/>
              <a:t> </a:t>
            </a:r>
            <a:r>
              <a:rPr lang="en-US" altLang="zh-CN" sz="1600" dirty="0"/>
              <a:t>used</a:t>
            </a:r>
            <a:r>
              <a:rPr lang="zh-CN" altLang="en-US" sz="1600" dirty="0"/>
              <a:t> </a:t>
            </a: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method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scientific</a:t>
            </a:r>
            <a:r>
              <a:rPr lang="zh-CN" altLang="en-US" sz="1600" dirty="0"/>
              <a:t> </a:t>
            </a:r>
            <a:r>
              <a:rPr lang="en-US" altLang="zh-CN" sz="1600" dirty="0"/>
              <a:t>community)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Original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Code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  <a:r>
              <a:rPr lang="zh-CN" altLang="en-US" sz="1600" dirty="0"/>
              <a:t> </a:t>
            </a:r>
            <a:r>
              <a:rPr lang="en-US" altLang="zh-CN" sz="1600" dirty="0"/>
              <a:t>Implementation</a:t>
            </a:r>
            <a:r>
              <a:rPr lang="zh-CN" altLang="en-US" sz="1600" dirty="0"/>
              <a:t> </a:t>
            </a:r>
            <a:r>
              <a:rPr lang="en-US" altLang="zh-CN" sz="1600" dirty="0"/>
              <a:t>(Accenture</a:t>
            </a:r>
            <a:r>
              <a:rPr lang="zh-CN" altLang="en-US" sz="1600" dirty="0"/>
              <a:t> </a:t>
            </a:r>
            <a:r>
              <a:rPr lang="en-US" altLang="zh-CN" sz="1600" dirty="0"/>
              <a:t>owned)</a:t>
            </a: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A28CC52-E4E1-BB45-81F9-859C31A2C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431" y="1219943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EEE4C6-1F27-C64B-9D0D-0CE563CD81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1508" y="3429000"/>
            <a:ext cx="4514677" cy="1948298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2064E15-37A1-2649-9307-8AB8F5A0D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850140"/>
              </p:ext>
            </p:extLst>
          </p:nvPr>
        </p:nvGraphicFramePr>
        <p:xfrm>
          <a:off x="805900" y="2927735"/>
          <a:ext cx="5290100" cy="29919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378">
                  <a:extLst>
                    <a:ext uri="{9D8B030D-6E8A-4147-A177-3AD203B41FA5}">
                      <a16:colId xmlns:a16="http://schemas.microsoft.com/office/drawing/2014/main" val="1641936331"/>
                    </a:ext>
                  </a:extLst>
                </a:gridCol>
                <a:gridCol w="1151672">
                  <a:extLst>
                    <a:ext uri="{9D8B030D-6E8A-4147-A177-3AD203B41FA5}">
                      <a16:colId xmlns:a16="http://schemas.microsoft.com/office/drawing/2014/main" val="190973644"/>
                    </a:ext>
                  </a:extLst>
                </a:gridCol>
                <a:gridCol w="1322525">
                  <a:extLst>
                    <a:ext uri="{9D8B030D-6E8A-4147-A177-3AD203B41FA5}">
                      <a16:colId xmlns:a16="http://schemas.microsoft.com/office/drawing/2014/main" val="2674724100"/>
                    </a:ext>
                  </a:extLst>
                </a:gridCol>
                <a:gridCol w="1322525">
                  <a:extLst>
                    <a:ext uri="{9D8B030D-6E8A-4147-A177-3AD203B41FA5}">
                      <a16:colId xmlns:a16="http://schemas.microsoft.com/office/drawing/2014/main" val="1404299470"/>
                    </a:ext>
                  </a:extLst>
                </a:gridCol>
              </a:tblGrid>
              <a:tr h="54519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  <a:endParaRPr 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meals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taxi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9966337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Joint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sz="1100" dirty="0"/>
                        <a:t>SLU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+</a:t>
                      </a:r>
                      <a:r>
                        <a:rPr lang="zh-CN" altLang="en-US" sz="1100" dirty="0"/>
                        <a:t> </a:t>
                      </a:r>
                      <a:endParaRPr lang="en-US" altLang="zh-CN" sz="1100" dirty="0"/>
                    </a:p>
                    <a:p>
                      <a:pPr algn="ctr"/>
                      <a:r>
                        <a:rPr lang="en-US" altLang="zh-CN" sz="1100" dirty="0"/>
                        <a:t>8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rules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+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preprocessing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64%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82%</a:t>
                      </a: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4551781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CUTIE</a:t>
                      </a:r>
                      <a:r>
                        <a:rPr lang="zh-CN" altLang="en-US" sz="1100" b="1" dirty="0"/>
                        <a:t>  </a:t>
                      </a:r>
                      <a:r>
                        <a:rPr lang="en-US" altLang="zh-CN" sz="1100" b="0" dirty="0"/>
                        <a:t>(not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optimized)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70%</a:t>
                      </a:r>
                      <a:r>
                        <a:rPr lang="zh-CN" altLang="en-US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90%</a:t>
                      </a:r>
                      <a:endParaRPr lang="en-US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74%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/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88%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87%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/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95%</a:t>
                      </a:r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6104261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CUTIE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(optimized)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90+%</a:t>
                      </a:r>
                      <a:r>
                        <a:rPr lang="zh-CN" altLang="en-US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70+%</a:t>
                      </a:r>
                      <a:endParaRPr lang="en-US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88+%/74+%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95+%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/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87+%</a:t>
                      </a:r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1892544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CUTIE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(optimized)</a:t>
                      </a:r>
                      <a:r>
                        <a:rPr lang="zh-CN" altLang="en-US" sz="1100" b="0" dirty="0"/>
                        <a:t> </a:t>
                      </a:r>
                      <a:endParaRPr lang="en-US" altLang="zh-CN" sz="1100" b="0" dirty="0"/>
                    </a:p>
                    <a:p>
                      <a:pPr algn="ctr"/>
                      <a:r>
                        <a:rPr lang="en-US" altLang="zh-CN" sz="1100" b="0" dirty="0"/>
                        <a:t>+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pre/post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processing</a:t>
                      </a:r>
                      <a:r>
                        <a:rPr lang="zh-CN" altLang="en-US" sz="1100" b="0" dirty="0"/>
                        <a:t> </a:t>
                      </a:r>
                      <a:endParaRPr lang="en-US" altLang="zh-CN" sz="1100" b="0" dirty="0"/>
                    </a:p>
                    <a:p>
                      <a:pPr algn="ctr"/>
                      <a:r>
                        <a:rPr lang="en-US" altLang="zh-CN" sz="1100" b="0" dirty="0"/>
                        <a:t>+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NER</a:t>
                      </a:r>
                      <a:endParaRPr lang="en-US" sz="1100" b="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perfected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result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through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collaboration</a:t>
                      </a:r>
                      <a:endParaRPr 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758448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1E4EA17-D227-FC40-A7EC-392CA6203C96}"/>
              </a:ext>
            </a:extLst>
          </p:cNvPr>
          <p:cNvSpPr txBox="1"/>
          <p:nvPr/>
        </p:nvSpPr>
        <p:spPr>
          <a:xfrm>
            <a:off x="281194" y="4128413"/>
            <a:ext cx="464871" cy="292388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600" dirty="0"/>
              <a:t>1×2w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53D904-C787-124C-8822-E3BD3D45C8DE}"/>
              </a:ext>
            </a:extLst>
          </p:cNvPr>
          <p:cNvSpPr txBox="1"/>
          <p:nvPr/>
        </p:nvSpPr>
        <p:spPr>
          <a:xfrm>
            <a:off x="108170" y="3650701"/>
            <a:ext cx="682879" cy="323165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2×10w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379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8B36B7-5233-0345-AAF4-9291FFD655E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252AD0-67C3-E240-B83E-1E7D069DF6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8A7D0D-9444-6944-9984-B9DC23447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0.</a:t>
            </a:r>
            <a:r>
              <a:rPr lang="zh-CN" altLang="en-US" dirty="0"/>
              <a:t> </a:t>
            </a:r>
            <a:r>
              <a:rPr lang="en-US" altLang="zh-CN" dirty="0"/>
              <a:t>Scope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2F9163-EA2C-C54D-8C03-78A44E6F7A81}"/>
              </a:ext>
            </a:extLst>
          </p:cNvPr>
          <p:cNvSpPr txBox="1"/>
          <p:nvPr/>
        </p:nvSpPr>
        <p:spPr>
          <a:xfrm>
            <a:off x="1513112" y="1105972"/>
            <a:ext cx="10156374" cy="784830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Invoices</a:t>
            </a:r>
            <a:r>
              <a:rPr lang="zh-CN" altLang="en-US" sz="1600" dirty="0"/>
              <a:t> </a:t>
            </a:r>
            <a:r>
              <a:rPr lang="en-US" altLang="zh-CN" sz="1600" dirty="0"/>
              <a:t>/</a:t>
            </a:r>
            <a:r>
              <a:rPr lang="zh-CN" altLang="en-US" sz="1600" dirty="0"/>
              <a:t> </a:t>
            </a:r>
            <a:r>
              <a:rPr lang="en-US" altLang="zh-CN" sz="1600" dirty="0"/>
              <a:t>receipts</a:t>
            </a:r>
            <a:r>
              <a:rPr lang="zh-CN" altLang="en-US" sz="1600" dirty="0"/>
              <a:t> </a:t>
            </a:r>
            <a:r>
              <a:rPr lang="en-US" altLang="zh-CN" sz="1600" dirty="0"/>
              <a:t>present</a:t>
            </a:r>
            <a:r>
              <a:rPr lang="zh-CN" altLang="en-US" sz="1600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b="1" dirty="0"/>
              <a:t>various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styles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layouts</a:t>
            </a:r>
            <a:r>
              <a:rPr lang="zh-CN" altLang="en-US" sz="1600" b="1" dirty="0"/>
              <a:t> </a:t>
            </a:r>
            <a:r>
              <a:rPr lang="en-US" altLang="zh-CN" sz="1600" dirty="0"/>
              <a:t>even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same</a:t>
            </a:r>
            <a:r>
              <a:rPr lang="zh-CN" altLang="en-US" sz="1600" dirty="0"/>
              <a:t> </a:t>
            </a:r>
            <a:r>
              <a:rPr lang="en-US" altLang="zh-CN" sz="1600" dirty="0"/>
              <a:t>type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invoices,</a:t>
            </a:r>
            <a:r>
              <a:rPr lang="zh-CN" altLang="en-US" sz="1600" dirty="0"/>
              <a:t> </a:t>
            </a:r>
            <a:r>
              <a:rPr lang="en-US" altLang="zh-CN" sz="1600" dirty="0"/>
              <a:t>e.g.,</a:t>
            </a:r>
            <a:r>
              <a:rPr lang="zh-CN" altLang="en-US" sz="1600" dirty="0"/>
              <a:t> </a:t>
            </a:r>
            <a:r>
              <a:rPr lang="en-US" altLang="zh-CN" sz="1600" dirty="0"/>
              <a:t>below</a:t>
            </a:r>
            <a:r>
              <a:rPr lang="zh-CN" altLang="en-US" sz="1600" dirty="0"/>
              <a:t> </a:t>
            </a:r>
            <a:r>
              <a:rPr lang="en-US" altLang="zh-CN" sz="1600" dirty="0"/>
              <a:t>taxi</a:t>
            </a:r>
            <a:r>
              <a:rPr lang="zh-CN" altLang="en-US" sz="1600" dirty="0"/>
              <a:t> </a:t>
            </a:r>
            <a:r>
              <a:rPr lang="en-US" altLang="zh-CN" sz="1600" dirty="0"/>
              <a:t>invoices</a:t>
            </a:r>
            <a:r>
              <a:rPr lang="zh-CN" altLang="en-US" sz="1600" dirty="0"/>
              <a:t> </a:t>
            </a:r>
            <a:r>
              <a:rPr lang="en-US" altLang="zh-CN" sz="1600" dirty="0"/>
              <a:t>demonstrate</a:t>
            </a:r>
            <a:r>
              <a:rPr lang="zh-CN" altLang="en-US" sz="1600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dirty="0"/>
              <a:t>various</a:t>
            </a:r>
            <a:r>
              <a:rPr lang="zh-CN" altLang="en-US" sz="1600" dirty="0"/>
              <a:t> </a:t>
            </a:r>
            <a:r>
              <a:rPr lang="en-US" altLang="zh-CN" sz="1600" dirty="0"/>
              <a:t>layouts</a:t>
            </a:r>
            <a:r>
              <a:rPr lang="zh-CN" altLang="en-US" sz="1600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dirty="0"/>
              <a:t>keywords.</a:t>
            </a:r>
            <a:r>
              <a:rPr lang="zh-CN" altLang="en-US" sz="1600" dirty="0"/>
              <a:t> </a:t>
            </a:r>
            <a:r>
              <a:rPr lang="en-US" altLang="zh-CN" sz="1600" b="1" dirty="0"/>
              <a:t>Automatically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extracting</a:t>
            </a:r>
            <a:r>
              <a:rPr lang="zh-CN" altLang="en-US" sz="1600" b="1" dirty="0"/>
              <a:t> </a:t>
            </a:r>
            <a:r>
              <a:rPr lang="en-US" altLang="zh-CN" sz="1600" dirty="0"/>
              <a:t>interested</a:t>
            </a:r>
            <a:r>
              <a:rPr lang="zh-CN" altLang="en-US" sz="1600" dirty="0"/>
              <a:t> </a:t>
            </a:r>
            <a:r>
              <a:rPr lang="en-US" altLang="zh-CN" sz="1600" dirty="0"/>
              <a:t>words</a:t>
            </a:r>
            <a:r>
              <a:rPr lang="zh-CN" altLang="en-US" sz="1600" dirty="0"/>
              <a:t> </a:t>
            </a:r>
            <a:r>
              <a:rPr lang="en-US" altLang="zh-CN" sz="1600" dirty="0"/>
              <a:t>/</a:t>
            </a:r>
            <a:r>
              <a:rPr lang="zh-CN" altLang="en-US" sz="1600" dirty="0"/>
              <a:t> </a:t>
            </a:r>
            <a:r>
              <a:rPr lang="en-US" altLang="zh-CN" sz="1600" dirty="0"/>
              <a:t>information</a:t>
            </a:r>
            <a:r>
              <a:rPr lang="zh-CN" altLang="en-US" sz="1600" dirty="0"/>
              <a:t> </a:t>
            </a:r>
            <a:r>
              <a:rPr lang="en-US" altLang="zh-CN" sz="1600" dirty="0"/>
              <a:t>from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scanned</a:t>
            </a:r>
            <a:r>
              <a:rPr lang="zh-CN" altLang="en-US" sz="1600" dirty="0"/>
              <a:t> </a:t>
            </a:r>
            <a:r>
              <a:rPr lang="en-US" altLang="zh-CN" sz="1600" dirty="0"/>
              <a:t>documents</a:t>
            </a:r>
            <a:r>
              <a:rPr lang="zh-CN" altLang="en-US" sz="1600" dirty="0"/>
              <a:t> </a:t>
            </a:r>
            <a:r>
              <a:rPr lang="en-US" altLang="zh-CN" sz="1600" dirty="0"/>
              <a:t>is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great</a:t>
            </a:r>
            <a:r>
              <a:rPr lang="zh-CN" altLang="en-US" sz="1600" dirty="0"/>
              <a:t> </a:t>
            </a:r>
            <a:r>
              <a:rPr lang="en-US" altLang="zh-CN" sz="1600" dirty="0"/>
              <a:t>interest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markets.</a:t>
            </a:r>
            <a:endParaRPr lang="en-US" sz="1600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5C3514EE-7E51-804A-B2B4-FE8784547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514" y="1031560"/>
            <a:ext cx="687432" cy="68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C42BCC8-90B9-2548-B21A-07709DC09770}"/>
              </a:ext>
            </a:extLst>
          </p:cNvPr>
          <p:cNvGrpSpPr/>
          <p:nvPr/>
        </p:nvGrpSpPr>
        <p:grpSpPr>
          <a:xfrm>
            <a:off x="1513112" y="2137023"/>
            <a:ext cx="3211288" cy="2015109"/>
            <a:chOff x="1513112" y="1930464"/>
            <a:chExt cx="3211288" cy="201510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49AB2-247D-4540-9585-FCB781E24116}"/>
                </a:ext>
              </a:extLst>
            </p:cNvPr>
            <p:cNvSpPr/>
            <p:nvPr/>
          </p:nvSpPr>
          <p:spPr>
            <a:xfrm>
              <a:off x="1513112" y="1930464"/>
              <a:ext cx="3211288" cy="201510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interested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&lt;TOTAL&gt;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information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of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different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layouts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of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invoices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appear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various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positions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with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different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keyword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clues.</a:t>
              </a:r>
              <a:endParaRPr lang="en-US" sz="16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5F844C2-0C10-ED4C-9F4B-34265A1C3B97}"/>
                </a:ext>
              </a:extLst>
            </p:cNvPr>
            <p:cNvSpPr/>
            <p:nvPr/>
          </p:nvSpPr>
          <p:spPr>
            <a:xfrm>
              <a:off x="3389795" y="2318699"/>
              <a:ext cx="912494" cy="248101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68DBFF2-2A27-6647-90E1-E72B5A5C0654}"/>
              </a:ext>
            </a:extLst>
          </p:cNvPr>
          <p:cNvGrpSpPr/>
          <p:nvPr/>
        </p:nvGrpSpPr>
        <p:grpSpPr>
          <a:xfrm>
            <a:off x="5004989" y="3579212"/>
            <a:ext cx="1838149" cy="2855376"/>
            <a:chOff x="5004989" y="3579212"/>
            <a:chExt cx="1838149" cy="285537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016C58-3D65-1A48-8702-AF7817387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04989" y="3579212"/>
              <a:ext cx="1838149" cy="2855376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1F339C8-EBD6-4648-B1A3-AB17E7FDAA62}"/>
                </a:ext>
              </a:extLst>
            </p:cNvPr>
            <p:cNvSpPr/>
            <p:nvPr/>
          </p:nvSpPr>
          <p:spPr>
            <a:xfrm>
              <a:off x="5183506" y="4618822"/>
              <a:ext cx="1447314" cy="217584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9628D65-E22D-EF46-A54A-54E13938A72A}"/>
              </a:ext>
            </a:extLst>
          </p:cNvPr>
          <p:cNvGrpSpPr/>
          <p:nvPr/>
        </p:nvGrpSpPr>
        <p:grpSpPr>
          <a:xfrm>
            <a:off x="7284765" y="2277012"/>
            <a:ext cx="1838149" cy="4164095"/>
            <a:chOff x="7284765" y="2277012"/>
            <a:chExt cx="1838149" cy="416409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C6853A1-9914-D545-AE6F-EC86BF3814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84765" y="2277012"/>
              <a:ext cx="1838149" cy="4164095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7B45FBB-70D9-4E4F-801E-410BA64133AB}"/>
                </a:ext>
              </a:extLst>
            </p:cNvPr>
            <p:cNvSpPr/>
            <p:nvPr/>
          </p:nvSpPr>
          <p:spPr>
            <a:xfrm>
              <a:off x="7368464" y="4592546"/>
              <a:ext cx="1566216" cy="232843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13D2EE2-F5E5-3348-9D9E-F3F5E46D5292}"/>
              </a:ext>
            </a:extLst>
          </p:cNvPr>
          <p:cNvGrpSpPr/>
          <p:nvPr/>
        </p:nvGrpSpPr>
        <p:grpSpPr>
          <a:xfrm>
            <a:off x="9776859" y="2137023"/>
            <a:ext cx="1838149" cy="4304084"/>
            <a:chOff x="9776859" y="2137023"/>
            <a:chExt cx="1838149" cy="4304084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6A035E5-AD1E-134E-825E-DD9C50D509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177"/>
            <a:stretch/>
          </p:blipFill>
          <p:spPr>
            <a:xfrm>
              <a:off x="9776859" y="2137023"/>
              <a:ext cx="1838149" cy="4304084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AD0DEB8-B19E-004A-BC28-CBFBFD624FB4}"/>
                </a:ext>
              </a:extLst>
            </p:cNvPr>
            <p:cNvSpPr/>
            <p:nvPr/>
          </p:nvSpPr>
          <p:spPr>
            <a:xfrm>
              <a:off x="9805472" y="4679305"/>
              <a:ext cx="1552917" cy="245236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2085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24B158-EB04-9341-9D11-B376C7F1502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262928-F574-3044-B6E9-406674EF406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480D4A-BF86-1546-8915-33A61E0D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Breakthrough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CUTIE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3E085-832D-4848-A70A-93C3C9FA6566}"/>
              </a:ext>
            </a:extLst>
          </p:cNvPr>
          <p:cNvSpPr txBox="1"/>
          <p:nvPr/>
        </p:nvSpPr>
        <p:spPr>
          <a:xfrm>
            <a:off x="1513112" y="1105972"/>
            <a:ext cx="10156374" cy="1277273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Tackling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u="sng" dirty="0"/>
              <a:t>C</a:t>
            </a:r>
            <a:r>
              <a:rPr lang="en-US" altLang="zh-CN" sz="1600" u="sng" dirty="0"/>
              <a:t>onvolutional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U</a:t>
            </a:r>
            <a:r>
              <a:rPr lang="en-US" altLang="zh-CN" sz="1600" u="sng" dirty="0"/>
              <a:t>niversal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T</a:t>
            </a:r>
            <a:r>
              <a:rPr lang="en-US" altLang="zh-CN" sz="1600" u="sng" dirty="0"/>
              <a:t>ext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I</a:t>
            </a:r>
            <a:r>
              <a:rPr lang="en-US" altLang="zh-CN" sz="1600" u="sng" dirty="0"/>
              <a:t>nformation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E</a:t>
            </a:r>
            <a:r>
              <a:rPr lang="en-US" altLang="zh-CN" sz="1600" u="sng" dirty="0"/>
              <a:t>xtractor</a:t>
            </a:r>
            <a:r>
              <a:rPr lang="en-US" altLang="zh-CN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Training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Method</a:t>
            </a:r>
            <a:r>
              <a:rPr lang="zh-CN" altLang="en-US" sz="1600" b="1" dirty="0"/>
              <a:t> </a:t>
            </a:r>
            <a:r>
              <a:rPr lang="en-US" altLang="zh-CN" sz="1600" dirty="0"/>
              <a:t>(proposed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experienced</a:t>
            </a:r>
            <a:r>
              <a:rPr lang="zh-CN" altLang="en-US" sz="1600" dirty="0"/>
              <a:t> </a:t>
            </a:r>
            <a:r>
              <a:rPr lang="en-US" altLang="zh-CN" sz="1600" dirty="0"/>
              <a:t>researcher)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Occam’s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Razor</a:t>
            </a:r>
            <a:r>
              <a:rPr lang="zh-CN" altLang="en-US" sz="1600" b="1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SOTA</a:t>
            </a:r>
            <a:r>
              <a:rPr lang="zh-CN" altLang="en-US" sz="1600" dirty="0"/>
              <a:t> </a:t>
            </a:r>
            <a:r>
              <a:rPr lang="en-US" altLang="zh-CN" sz="1600" dirty="0"/>
              <a:t>solution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Interdisciplinary</a:t>
            </a:r>
            <a:r>
              <a:rPr lang="zh-CN" altLang="en-US" sz="1600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most</a:t>
            </a:r>
            <a:r>
              <a:rPr lang="zh-CN" altLang="en-US" sz="1600" dirty="0"/>
              <a:t> </a:t>
            </a:r>
            <a:r>
              <a:rPr lang="en-US" altLang="zh-CN" sz="1600" dirty="0"/>
              <a:t>used</a:t>
            </a:r>
            <a:r>
              <a:rPr lang="zh-CN" altLang="en-US" sz="1600" dirty="0"/>
              <a:t> </a:t>
            </a: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method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scientific</a:t>
            </a:r>
            <a:r>
              <a:rPr lang="zh-CN" altLang="en-US" sz="1600" dirty="0"/>
              <a:t> </a:t>
            </a:r>
            <a:r>
              <a:rPr lang="en-US" altLang="zh-CN" sz="1600" dirty="0"/>
              <a:t>community)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Original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Code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  <a:r>
              <a:rPr lang="zh-CN" altLang="en-US" sz="1600" dirty="0"/>
              <a:t> </a:t>
            </a:r>
            <a:r>
              <a:rPr lang="en-US" altLang="zh-CN" sz="1600" dirty="0"/>
              <a:t>Implementation</a:t>
            </a:r>
            <a:r>
              <a:rPr lang="zh-CN" altLang="en-US" sz="1600" dirty="0"/>
              <a:t> </a:t>
            </a:r>
            <a:r>
              <a:rPr lang="en-US" altLang="zh-CN" sz="1600" dirty="0"/>
              <a:t>(Accenture</a:t>
            </a:r>
            <a:r>
              <a:rPr lang="zh-CN" altLang="en-US" sz="1600" dirty="0"/>
              <a:t> </a:t>
            </a:r>
            <a:r>
              <a:rPr lang="en-US" altLang="zh-CN" sz="1600" dirty="0"/>
              <a:t>owned)</a:t>
            </a: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A28CC52-E4E1-BB45-81F9-859C31A2C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431" y="1219943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EEE4C6-1F27-C64B-9D0D-0CE563CD81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1508" y="3429000"/>
            <a:ext cx="4514677" cy="1948298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2064E15-37A1-2649-9307-8AB8F5A0D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237065"/>
              </p:ext>
            </p:extLst>
          </p:nvPr>
        </p:nvGraphicFramePr>
        <p:xfrm>
          <a:off x="895815" y="2682565"/>
          <a:ext cx="5290100" cy="3537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378">
                  <a:extLst>
                    <a:ext uri="{9D8B030D-6E8A-4147-A177-3AD203B41FA5}">
                      <a16:colId xmlns:a16="http://schemas.microsoft.com/office/drawing/2014/main" val="1641936331"/>
                    </a:ext>
                  </a:extLst>
                </a:gridCol>
                <a:gridCol w="1151672">
                  <a:extLst>
                    <a:ext uri="{9D8B030D-6E8A-4147-A177-3AD203B41FA5}">
                      <a16:colId xmlns:a16="http://schemas.microsoft.com/office/drawing/2014/main" val="190973644"/>
                    </a:ext>
                  </a:extLst>
                </a:gridCol>
                <a:gridCol w="1322525">
                  <a:extLst>
                    <a:ext uri="{9D8B030D-6E8A-4147-A177-3AD203B41FA5}">
                      <a16:colId xmlns:a16="http://schemas.microsoft.com/office/drawing/2014/main" val="2674724100"/>
                    </a:ext>
                  </a:extLst>
                </a:gridCol>
                <a:gridCol w="1322525">
                  <a:extLst>
                    <a:ext uri="{9D8B030D-6E8A-4147-A177-3AD203B41FA5}">
                      <a16:colId xmlns:a16="http://schemas.microsoft.com/office/drawing/2014/main" val="1404299470"/>
                    </a:ext>
                  </a:extLst>
                </a:gridCol>
              </a:tblGrid>
              <a:tr h="54519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  <a:endParaRPr 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meals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taxi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9966337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Joint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sz="1100" dirty="0"/>
                        <a:t>SLU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+</a:t>
                      </a:r>
                      <a:r>
                        <a:rPr lang="zh-CN" altLang="en-US" sz="1100" dirty="0"/>
                        <a:t> </a:t>
                      </a:r>
                      <a:endParaRPr lang="en-US" altLang="zh-CN" sz="1100" dirty="0"/>
                    </a:p>
                    <a:p>
                      <a:pPr algn="ctr"/>
                      <a:r>
                        <a:rPr lang="en-US" altLang="zh-CN" sz="1100" dirty="0"/>
                        <a:t>8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rules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+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preprocessing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64%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82%</a:t>
                      </a: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4551781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CUTIE</a:t>
                      </a:r>
                      <a:r>
                        <a:rPr lang="zh-CN" altLang="en-US" sz="1100" b="1" dirty="0"/>
                        <a:t>  </a:t>
                      </a:r>
                      <a:r>
                        <a:rPr lang="en-US" altLang="zh-CN" sz="1100" b="0" dirty="0"/>
                        <a:t>(not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optimized)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70%</a:t>
                      </a:r>
                      <a:endParaRPr lang="en-US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74%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87%</a:t>
                      </a:r>
                      <a:endParaRPr lang="en-US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6104261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BERT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79.42%</a:t>
                      </a:r>
                      <a:endParaRPr lang="en-US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80.31%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87.02%</a:t>
                      </a:r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5488650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CUTIE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(optimized)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90+%</a:t>
                      </a:r>
                      <a:r>
                        <a:rPr lang="zh-CN" altLang="en-US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70+%</a:t>
                      </a:r>
                      <a:endParaRPr lang="en-US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88+%/74+%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95+%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/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87+%</a:t>
                      </a:r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1892544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CUTIE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(optimized)</a:t>
                      </a:r>
                      <a:r>
                        <a:rPr lang="zh-CN" altLang="en-US" sz="1100" b="0" dirty="0"/>
                        <a:t> </a:t>
                      </a:r>
                      <a:endParaRPr lang="en-US" altLang="zh-CN" sz="1100" b="0" dirty="0"/>
                    </a:p>
                    <a:p>
                      <a:pPr algn="ctr"/>
                      <a:r>
                        <a:rPr lang="en-US" altLang="zh-CN" sz="1100" b="0" dirty="0"/>
                        <a:t>+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pre/post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processing</a:t>
                      </a:r>
                      <a:r>
                        <a:rPr lang="zh-CN" altLang="en-US" sz="1100" b="0" dirty="0"/>
                        <a:t> </a:t>
                      </a:r>
                      <a:endParaRPr lang="en-US" altLang="zh-CN" sz="1100" b="0" dirty="0"/>
                    </a:p>
                    <a:p>
                      <a:pPr algn="ctr"/>
                      <a:r>
                        <a:rPr lang="en-US" altLang="zh-CN" sz="1100" b="0" dirty="0"/>
                        <a:t>+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NER</a:t>
                      </a:r>
                      <a:endParaRPr lang="en-US" sz="1100" b="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perfected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result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through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collaboration</a:t>
                      </a:r>
                      <a:endParaRPr 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7584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6953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24B158-EB04-9341-9D11-B376C7F1502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262928-F574-3044-B6E9-406674EF406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480D4A-BF86-1546-8915-33A61E0D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Breakthrough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CUTIE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3E085-832D-4848-A70A-93C3C9FA6566}"/>
              </a:ext>
            </a:extLst>
          </p:cNvPr>
          <p:cNvSpPr txBox="1"/>
          <p:nvPr/>
        </p:nvSpPr>
        <p:spPr>
          <a:xfrm>
            <a:off x="1513112" y="1105972"/>
            <a:ext cx="10156374" cy="1277273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Tackling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u="sng" dirty="0"/>
              <a:t>C</a:t>
            </a:r>
            <a:r>
              <a:rPr lang="en-US" altLang="zh-CN" sz="1600" u="sng" dirty="0"/>
              <a:t>onvolutional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U</a:t>
            </a:r>
            <a:r>
              <a:rPr lang="en-US" altLang="zh-CN" sz="1600" u="sng" dirty="0"/>
              <a:t>niversal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T</a:t>
            </a:r>
            <a:r>
              <a:rPr lang="en-US" altLang="zh-CN" sz="1600" u="sng" dirty="0"/>
              <a:t>ext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I</a:t>
            </a:r>
            <a:r>
              <a:rPr lang="en-US" altLang="zh-CN" sz="1600" u="sng" dirty="0"/>
              <a:t>nformation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E</a:t>
            </a:r>
            <a:r>
              <a:rPr lang="en-US" altLang="zh-CN" sz="1600" u="sng" dirty="0"/>
              <a:t>xtractor</a:t>
            </a:r>
            <a:r>
              <a:rPr lang="en-US" altLang="zh-CN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Training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Method</a:t>
            </a:r>
            <a:r>
              <a:rPr lang="zh-CN" altLang="en-US" sz="1600" b="1" dirty="0"/>
              <a:t> </a:t>
            </a:r>
            <a:r>
              <a:rPr lang="en-US" altLang="zh-CN" sz="1600" dirty="0"/>
              <a:t>(proposed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experienced</a:t>
            </a:r>
            <a:r>
              <a:rPr lang="zh-CN" altLang="en-US" sz="1600" dirty="0"/>
              <a:t> </a:t>
            </a:r>
            <a:r>
              <a:rPr lang="en-US" altLang="zh-CN" sz="1600" dirty="0"/>
              <a:t>researcher)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Occam’s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Razor</a:t>
            </a:r>
            <a:r>
              <a:rPr lang="zh-CN" altLang="en-US" sz="1600" b="1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SOTA</a:t>
            </a:r>
            <a:r>
              <a:rPr lang="zh-CN" altLang="en-US" sz="1600" dirty="0"/>
              <a:t> </a:t>
            </a:r>
            <a:r>
              <a:rPr lang="en-US" altLang="zh-CN" sz="1600" dirty="0"/>
              <a:t>solution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Interdisciplinary</a:t>
            </a:r>
            <a:r>
              <a:rPr lang="zh-CN" altLang="en-US" sz="1600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most</a:t>
            </a:r>
            <a:r>
              <a:rPr lang="zh-CN" altLang="en-US" sz="1600" dirty="0"/>
              <a:t> </a:t>
            </a:r>
            <a:r>
              <a:rPr lang="en-US" altLang="zh-CN" sz="1600" dirty="0"/>
              <a:t>used</a:t>
            </a:r>
            <a:r>
              <a:rPr lang="zh-CN" altLang="en-US" sz="1600" dirty="0"/>
              <a:t> </a:t>
            </a: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method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scientific</a:t>
            </a:r>
            <a:r>
              <a:rPr lang="zh-CN" altLang="en-US" sz="1600" dirty="0"/>
              <a:t> </a:t>
            </a:r>
            <a:r>
              <a:rPr lang="en-US" altLang="zh-CN" sz="1600" dirty="0"/>
              <a:t>community)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Original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Code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  <a:r>
              <a:rPr lang="zh-CN" altLang="en-US" sz="1600" dirty="0"/>
              <a:t> </a:t>
            </a:r>
            <a:r>
              <a:rPr lang="en-US" altLang="zh-CN" sz="1600" dirty="0"/>
              <a:t>Implementation</a:t>
            </a:r>
            <a:r>
              <a:rPr lang="zh-CN" altLang="en-US" sz="1600" dirty="0"/>
              <a:t> </a:t>
            </a:r>
            <a:r>
              <a:rPr lang="en-US" altLang="zh-CN" sz="1600" dirty="0"/>
              <a:t>(Accenture</a:t>
            </a:r>
            <a:r>
              <a:rPr lang="zh-CN" altLang="en-US" sz="1600" dirty="0"/>
              <a:t> </a:t>
            </a:r>
            <a:r>
              <a:rPr lang="en-US" altLang="zh-CN" sz="1600" dirty="0"/>
              <a:t>owned)</a:t>
            </a: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A28CC52-E4E1-BB45-81F9-859C31A2C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431" y="1219943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549FAE-2799-A64C-92E5-8A8E7042F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286" y="2701261"/>
            <a:ext cx="7285463" cy="3499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EEE4C6-1F27-C64B-9D0D-0CE563CD816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4923" y="5190194"/>
            <a:ext cx="1094747" cy="47243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009342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24B158-EB04-9341-9D11-B376C7F1502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262928-F574-3044-B6E9-406674EF406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480D4A-BF86-1546-8915-33A61E0D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Breakthrough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CUTIE</a:t>
            </a:r>
            <a:r>
              <a:rPr lang="zh-CN" altLang="en-US"/>
              <a:t> </a:t>
            </a:r>
            <a:r>
              <a:rPr lang="en-US" altLang="zh-CN"/>
              <a:t>(Optimized)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3E085-832D-4848-A70A-93C3C9FA6566}"/>
              </a:ext>
            </a:extLst>
          </p:cNvPr>
          <p:cNvSpPr txBox="1"/>
          <p:nvPr/>
        </p:nvSpPr>
        <p:spPr>
          <a:xfrm>
            <a:off x="1513112" y="1105972"/>
            <a:ext cx="10156374" cy="2354491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Tackling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u="sng" dirty="0"/>
              <a:t>C</a:t>
            </a:r>
            <a:r>
              <a:rPr lang="en-US" altLang="zh-CN" sz="1600" u="sng" dirty="0"/>
              <a:t>onvolutional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U</a:t>
            </a:r>
            <a:r>
              <a:rPr lang="en-US" altLang="zh-CN" sz="1600" u="sng" dirty="0"/>
              <a:t>niversal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T</a:t>
            </a:r>
            <a:r>
              <a:rPr lang="en-US" altLang="zh-CN" sz="1600" u="sng" dirty="0"/>
              <a:t>ext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I</a:t>
            </a:r>
            <a:r>
              <a:rPr lang="en-US" altLang="zh-CN" sz="1600" u="sng" dirty="0"/>
              <a:t>nformation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E</a:t>
            </a:r>
            <a:r>
              <a:rPr lang="en-US" altLang="zh-CN" sz="1600" u="sng" dirty="0"/>
              <a:t>xtractor</a:t>
            </a:r>
            <a:r>
              <a:rPr lang="en-US" altLang="zh-CN" sz="1600" dirty="0"/>
              <a:t>)</a:t>
            </a:r>
          </a:p>
          <a:p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3</a:t>
            </a:r>
            <a:r>
              <a:rPr lang="zh-CN" altLang="en-US" sz="1600" b="1" dirty="0"/>
              <a:t> </a:t>
            </a:r>
            <a:r>
              <a:rPr lang="en-US" altLang="zh-CN" sz="1600" dirty="0"/>
              <a:t>months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3,431</a:t>
            </a:r>
            <a:r>
              <a:rPr lang="zh-CN" altLang="en-US" sz="1600" dirty="0"/>
              <a:t> </a:t>
            </a:r>
            <a:r>
              <a:rPr lang="en-US" altLang="zh-CN" sz="1600" dirty="0"/>
              <a:t>lines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code</a:t>
            </a:r>
            <a:endParaRPr lang="en-US" altLang="zh-CN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100+</a:t>
            </a:r>
            <a:r>
              <a:rPr lang="zh-CN" altLang="en-US" sz="1600" dirty="0"/>
              <a:t> </a:t>
            </a:r>
            <a:r>
              <a:rPr lang="en-US" altLang="zh-CN" sz="1600" dirty="0"/>
              <a:t>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FF0000"/>
                </a:solidFill>
              </a:rPr>
              <a:t>3,000+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/>
              <a:t>GPU</a:t>
            </a:r>
            <a:r>
              <a:rPr lang="zh-CN" altLang="en-US" sz="1600" dirty="0"/>
              <a:t> </a:t>
            </a:r>
            <a:r>
              <a:rPr lang="en-US" altLang="zh-CN" sz="1600" dirty="0"/>
              <a:t>hours</a:t>
            </a:r>
            <a:r>
              <a:rPr lang="zh-CN" altLang="en-US" sz="1600" dirty="0"/>
              <a:t> </a:t>
            </a:r>
            <a:r>
              <a:rPr lang="en-US" altLang="zh-CN" sz="1600" dirty="0"/>
              <a:t>(≈</a:t>
            </a:r>
            <a:r>
              <a:rPr lang="zh-CN" altLang="en-US" sz="1600" dirty="0"/>
              <a:t> </a:t>
            </a:r>
            <a:r>
              <a:rPr lang="en-US" altLang="zh-CN" sz="1600" b="1" dirty="0"/>
              <a:t>$2,700+</a:t>
            </a:r>
            <a:r>
              <a:rPr lang="zh-CN" altLang="en-US" sz="1600" b="1" dirty="0"/>
              <a:t>  </a:t>
            </a:r>
            <a:r>
              <a:rPr lang="en-US" altLang="zh-CN" sz="1600" dirty="0"/>
              <a:t>0.9$/h)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00B050"/>
                </a:solidFill>
              </a:rPr>
              <a:t>State</a:t>
            </a:r>
            <a:r>
              <a:rPr lang="zh-CN" altLang="en-US" sz="1600" b="1" dirty="0">
                <a:solidFill>
                  <a:srgbClr val="00B050"/>
                </a:solidFill>
              </a:rPr>
              <a:t> </a:t>
            </a:r>
            <a:r>
              <a:rPr lang="en-US" altLang="zh-CN" sz="1600" b="1" dirty="0">
                <a:solidFill>
                  <a:srgbClr val="00B050"/>
                </a:solidFill>
              </a:rPr>
              <a:t>of</a:t>
            </a:r>
            <a:r>
              <a:rPr lang="zh-CN" altLang="en-US" sz="1600" b="1" dirty="0">
                <a:solidFill>
                  <a:srgbClr val="00B050"/>
                </a:solidFill>
              </a:rPr>
              <a:t> </a:t>
            </a:r>
            <a:r>
              <a:rPr lang="en-US" altLang="zh-CN" sz="1600" b="1" dirty="0">
                <a:solidFill>
                  <a:srgbClr val="00B050"/>
                </a:solidFill>
              </a:rPr>
              <a:t>The</a:t>
            </a:r>
            <a:r>
              <a:rPr lang="zh-CN" altLang="en-US" sz="1600" b="1" dirty="0">
                <a:solidFill>
                  <a:srgbClr val="00B050"/>
                </a:solidFill>
              </a:rPr>
              <a:t> </a:t>
            </a:r>
            <a:r>
              <a:rPr lang="en-US" altLang="zh-CN" sz="1600" b="1" dirty="0">
                <a:solidFill>
                  <a:srgbClr val="00B050"/>
                </a:solidFill>
              </a:rPr>
              <a:t>Art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/>
              <a:t>performance</a:t>
            </a:r>
            <a:r>
              <a:rPr lang="zh-CN" altLang="en-US" sz="1600" dirty="0"/>
              <a:t> </a:t>
            </a:r>
            <a:r>
              <a:rPr lang="en-US" altLang="zh-CN" sz="1600" dirty="0"/>
              <a:t>without</a:t>
            </a:r>
            <a:r>
              <a:rPr lang="zh-CN" altLang="en-US" sz="1600" dirty="0"/>
              <a:t> </a:t>
            </a:r>
            <a:r>
              <a:rPr lang="en-US" altLang="zh-CN" sz="1600" dirty="0"/>
              <a:t>requirement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any</a:t>
            </a:r>
            <a:r>
              <a:rPr lang="zh-CN" altLang="en-US" sz="1600" dirty="0"/>
              <a:t> </a:t>
            </a:r>
            <a:r>
              <a:rPr lang="en-US" altLang="zh-CN" sz="1600" dirty="0"/>
              <a:t>pretraining</a:t>
            </a:r>
            <a:r>
              <a:rPr lang="zh-CN" altLang="en-US" sz="1600" dirty="0"/>
              <a:t> </a:t>
            </a:r>
            <a:r>
              <a:rPr lang="en-US" altLang="zh-CN" sz="1600" dirty="0"/>
              <a:t>or</a:t>
            </a:r>
            <a:r>
              <a:rPr lang="zh-CN" altLang="en-US" sz="1600" dirty="0"/>
              <a:t> </a:t>
            </a:r>
            <a:r>
              <a:rPr lang="en-US" altLang="zh-CN" sz="1600" dirty="0"/>
              <a:t>post</a:t>
            </a:r>
            <a:r>
              <a:rPr lang="zh-CN" altLang="en-US" sz="1600" dirty="0"/>
              <a:t> </a:t>
            </a:r>
            <a:r>
              <a:rPr lang="en-US" altLang="zh-CN" sz="1600" dirty="0"/>
              <a:t>processing</a:t>
            </a:r>
            <a:endParaRPr lang="en-US" altLang="zh-CN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Using</a:t>
            </a:r>
            <a:r>
              <a:rPr lang="zh-CN" altLang="en-US" sz="1600" dirty="0"/>
              <a:t> </a:t>
            </a:r>
            <a:r>
              <a:rPr lang="en-US" altLang="zh-CN" sz="1600" dirty="0"/>
              <a:t>only</a:t>
            </a:r>
            <a:r>
              <a:rPr lang="zh-CN" altLang="en-US" sz="1600" dirty="0"/>
              <a:t> </a:t>
            </a:r>
            <a:r>
              <a:rPr lang="en-US" altLang="zh-CN" b="1" dirty="0">
                <a:solidFill>
                  <a:srgbClr val="00B050"/>
                </a:solidFill>
              </a:rPr>
              <a:t>10%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sz="1600" dirty="0"/>
              <a:t>parameters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Google’s</a:t>
            </a:r>
            <a:r>
              <a:rPr lang="zh-CN" altLang="en-US" sz="1600" dirty="0"/>
              <a:t> </a:t>
            </a:r>
            <a:r>
              <a:rPr lang="en-US" altLang="zh-CN" sz="1600" dirty="0"/>
              <a:t>BERT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Outperforms</a:t>
            </a:r>
            <a:r>
              <a:rPr lang="zh-CN" altLang="en-US" sz="1600" dirty="0"/>
              <a:t> </a:t>
            </a:r>
            <a:r>
              <a:rPr lang="en-US" altLang="zh-CN" sz="1600" dirty="0"/>
              <a:t>Google’s</a:t>
            </a:r>
            <a:r>
              <a:rPr lang="zh-CN" altLang="en-US" sz="1600" dirty="0"/>
              <a:t> </a:t>
            </a:r>
            <a:r>
              <a:rPr lang="en-US" altLang="zh-CN" sz="1600" dirty="0"/>
              <a:t>BERT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at</a:t>
            </a:r>
            <a:r>
              <a:rPr lang="zh-CN" altLang="en-US" sz="1600" dirty="0"/>
              <a:t> </a:t>
            </a:r>
            <a:r>
              <a:rPr lang="en-US" altLang="zh-CN" sz="1600" dirty="0"/>
              <a:t>most</a:t>
            </a:r>
            <a:r>
              <a:rPr lang="zh-CN" altLang="en-US" sz="1600" dirty="0"/>
              <a:t> </a:t>
            </a:r>
            <a:r>
              <a:rPr lang="en-US" altLang="zh-CN" sz="2000" b="1" dirty="0">
                <a:solidFill>
                  <a:srgbClr val="00B050"/>
                </a:solidFill>
              </a:rPr>
              <a:t>8.2%</a:t>
            </a:r>
            <a:endParaRPr lang="en-US" sz="1600" b="1" dirty="0">
              <a:solidFill>
                <a:srgbClr val="00B050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A28CC52-E4E1-BB45-81F9-859C31A2C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431" y="1219943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1534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24B158-EB04-9341-9D11-B376C7F1502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262928-F574-3044-B6E9-406674EF406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480D4A-BF86-1546-8915-33A61E0D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Breakthrough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CUTIE</a:t>
            </a:r>
            <a:r>
              <a:rPr lang="zh-CN" altLang="en-US"/>
              <a:t> </a:t>
            </a:r>
            <a:r>
              <a:rPr lang="en-US" altLang="zh-CN"/>
              <a:t>(Optimized)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3E085-832D-4848-A70A-93C3C9FA6566}"/>
              </a:ext>
            </a:extLst>
          </p:cNvPr>
          <p:cNvSpPr txBox="1"/>
          <p:nvPr/>
        </p:nvSpPr>
        <p:spPr>
          <a:xfrm>
            <a:off x="1513112" y="1105972"/>
            <a:ext cx="10156374" cy="1277273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Tackling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u="sng" dirty="0"/>
              <a:t>C</a:t>
            </a:r>
            <a:r>
              <a:rPr lang="en-US" altLang="zh-CN" sz="1600" u="sng" dirty="0"/>
              <a:t>onvolutional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U</a:t>
            </a:r>
            <a:r>
              <a:rPr lang="en-US" altLang="zh-CN" sz="1600" u="sng" dirty="0"/>
              <a:t>niversal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T</a:t>
            </a:r>
            <a:r>
              <a:rPr lang="en-US" altLang="zh-CN" sz="1600" u="sng" dirty="0"/>
              <a:t>ext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I</a:t>
            </a:r>
            <a:r>
              <a:rPr lang="en-US" altLang="zh-CN" sz="1600" u="sng" dirty="0"/>
              <a:t>nformation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E</a:t>
            </a:r>
            <a:r>
              <a:rPr lang="en-US" altLang="zh-CN" sz="1600" u="sng" dirty="0"/>
              <a:t>xtractor</a:t>
            </a:r>
            <a:r>
              <a:rPr lang="en-US" altLang="zh-CN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Training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Method</a:t>
            </a:r>
            <a:r>
              <a:rPr lang="zh-CN" altLang="en-US" sz="1600" b="1" dirty="0"/>
              <a:t> </a:t>
            </a:r>
            <a:r>
              <a:rPr lang="en-US" altLang="zh-CN" sz="1600" dirty="0"/>
              <a:t>(proposed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experienced</a:t>
            </a:r>
            <a:r>
              <a:rPr lang="zh-CN" altLang="en-US" sz="1600" dirty="0"/>
              <a:t> </a:t>
            </a:r>
            <a:r>
              <a:rPr lang="en-US" altLang="zh-CN" sz="1600" dirty="0"/>
              <a:t>researcher)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Occam’s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Razor</a:t>
            </a:r>
            <a:r>
              <a:rPr lang="zh-CN" altLang="en-US" sz="1600" b="1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SOTA</a:t>
            </a:r>
            <a:r>
              <a:rPr lang="zh-CN" altLang="en-US" sz="1600" dirty="0"/>
              <a:t> </a:t>
            </a:r>
            <a:r>
              <a:rPr lang="en-US" altLang="zh-CN" sz="1600" dirty="0"/>
              <a:t>solution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Interdisciplinary</a:t>
            </a:r>
            <a:r>
              <a:rPr lang="zh-CN" altLang="en-US" sz="1600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most</a:t>
            </a:r>
            <a:r>
              <a:rPr lang="zh-CN" altLang="en-US" sz="1600" dirty="0"/>
              <a:t> </a:t>
            </a:r>
            <a:r>
              <a:rPr lang="en-US" altLang="zh-CN" sz="1600" dirty="0"/>
              <a:t>used</a:t>
            </a:r>
            <a:r>
              <a:rPr lang="zh-CN" altLang="en-US" sz="1600" dirty="0"/>
              <a:t> </a:t>
            </a: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method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scientific</a:t>
            </a:r>
            <a:r>
              <a:rPr lang="zh-CN" altLang="en-US" sz="1600" dirty="0"/>
              <a:t> </a:t>
            </a:r>
            <a:r>
              <a:rPr lang="en-US" altLang="zh-CN" sz="1600" dirty="0"/>
              <a:t>community)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Original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Code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  <a:r>
              <a:rPr lang="zh-CN" altLang="en-US" sz="1600" dirty="0"/>
              <a:t> </a:t>
            </a:r>
            <a:r>
              <a:rPr lang="en-US" altLang="zh-CN" sz="1600" dirty="0"/>
              <a:t>Implementation</a:t>
            </a:r>
            <a:r>
              <a:rPr lang="zh-CN" altLang="en-US" sz="1600" dirty="0"/>
              <a:t> </a:t>
            </a:r>
            <a:r>
              <a:rPr lang="en-US" altLang="zh-CN" sz="1600" dirty="0"/>
              <a:t>(Accenture</a:t>
            </a:r>
            <a:r>
              <a:rPr lang="zh-CN" altLang="en-US" sz="1600" dirty="0"/>
              <a:t> </a:t>
            </a:r>
            <a:r>
              <a:rPr lang="en-US" altLang="zh-CN" sz="1600" dirty="0"/>
              <a:t>owned)</a:t>
            </a: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A28CC52-E4E1-BB45-81F9-859C31A2C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431" y="1219943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2064E15-37A1-2649-9307-8AB8F5A0D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1584"/>
              </p:ext>
            </p:extLst>
          </p:nvPr>
        </p:nvGraphicFramePr>
        <p:xfrm>
          <a:off x="3025199" y="2622374"/>
          <a:ext cx="5057715" cy="3704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3261">
                  <a:extLst>
                    <a:ext uri="{9D8B030D-6E8A-4147-A177-3AD203B41FA5}">
                      <a16:colId xmlns:a16="http://schemas.microsoft.com/office/drawing/2014/main" val="1641936331"/>
                    </a:ext>
                  </a:extLst>
                </a:gridCol>
                <a:gridCol w="1118707">
                  <a:extLst>
                    <a:ext uri="{9D8B030D-6E8A-4147-A177-3AD203B41FA5}">
                      <a16:colId xmlns:a16="http://schemas.microsoft.com/office/drawing/2014/main" val="2674724100"/>
                    </a:ext>
                  </a:extLst>
                </a:gridCol>
                <a:gridCol w="1108537">
                  <a:extLst>
                    <a:ext uri="{9D8B030D-6E8A-4147-A177-3AD203B41FA5}">
                      <a16:colId xmlns:a16="http://schemas.microsoft.com/office/drawing/2014/main" val="1404299470"/>
                    </a:ext>
                  </a:extLst>
                </a:gridCol>
                <a:gridCol w="813605">
                  <a:extLst>
                    <a:ext uri="{9D8B030D-6E8A-4147-A177-3AD203B41FA5}">
                      <a16:colId xmlns:a16="http://schemas.microsoft.com/office/drawing/2014/main" val="1110504263"/>
                    </a:ext>
                  </a:extLst>
                </a:gridCol>
                <a:gridCol w="813605">
                  <a:extLst>
                    <a:ext uri="{9D8B030D-6E8A-4147-A177-3AD203B41FA5}">
                      <a16:colId xmlns:a16="http://schemas.microsoft.com/office/drawing/2014/main" val="708926538"/>
                    </a:ext>
                  </a:extLst>
                </a:gridCol>
              </a:tblGrid>
              <a:tr h="54519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meals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taxi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  <a:endParaRPr 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#</a:t>
                      </a:r>
                      <a:r>
                        <a:rPr lang="en-US" altLang="zh-CN" sz="1200" dirty="0" err="1"/>
                        <a:t>Params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9966337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Joint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sz="1100" b="1" dirty="0"/>
                        <a:t>SLU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dirty="0"/>
                        <a:t>+</a:t>
                      </a:r>
                      <a:r>
                        <a:rPr lang="zh-CN" altLang="en-US" sz="1100" dirty="0"/>
                        <a:t> </a:t>
                      </a:r>
                      <a:endParaRPr lang="en-US" altLang="zh-CN" sz="1100" dirty="0"/>
                    </a:p>
                    <a:p>
                      <a:pPr algn="ctr"/>
                      <a:r>
                        <a:rPr lang="en-US" altLang="zh-CN" sz="1100" dirty="0"/>
                        <a:t>8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rules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+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preprocessing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64%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82%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-</a:t>
                      </a: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4551781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CUTIE</a:t>
                      </a:r>
                      <a:r>
                        <a:rPr lang="zh-CN" altLang="en-US" sz="1100" b="1" dirty="0"/>
                        <a:t>  </a:t>
                      </a:r>
                      <a:r>
                        <a:rPr lang="en-US" altLang="zh-CN" sz="1100" b="0" dirty="0"/>
                        <a:t>(not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optimized)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74%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87%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70%</a:t>
                      </a:r>
                      <a:endParaRPr lang="en-US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28M</a:t>
                      </a:r>
                      <a:endParaRPr lang="en-US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6104261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BERT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0" dirty="0"/>
                        <a:t>(pretrained)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80.3%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87.0%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79.4%</a:t>
                      </a:r>
                      <a:endParaRPr lang="en-US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110M</a:t>
                      </a:r>
                      <a:endParaRPr lang="en-US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5488650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CUTIE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(optimized)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84.3%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/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92.4%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95.2%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/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97.6%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70.8%</a:t>
                      </a:r>
                      <a:r>
                        <a:rPr lang="zh-CN" altLang="en-US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89.4%</a:t>
                      </a:r>
                      <a:endParaRPr lang="en-US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14M</a:t>
                      </a:r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1892544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CUTIE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(optimized)</a:t>
                      </a:r>
                      <a:r>
                        <a:rPr lang="zh-CN" altLang="en-US" sz="1100" b="0" dirty="0"/>
                        <a:t> </a:t>
                      </a:r>
                      <a:endParaRPr lang="en-US" altLang="zh-CN" sz="1100" b="0" dirty="0"/>
                    </a:p>
                    <a:p>
                      <a:pPr algn="ctr"/>
                      <a:r>
                        <a:rPr lang="en-US" altLang="zh-CN" sz="1100" b="0" dirty="0"/>
                        <a:t>+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pre/post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processing</a:t>
                      </a:r>
                      <a:r>
                        <a:rPr lang="zh-CN" altLang="en-US" sz="1100" b="0" dirty="0"/>
                        <a:t> </a:t>
                      </a:r>
                      <a:endParaRPr lang="en-US" altLang="zh-CN" sz="1100" b="0" dirty="0"/>
                    </a:p>
                    <a:p>
                      <a:pPr algn="ctr"/>
                      <a:r>
                        <a:rPr lang="en-US" altLang="zh-CN" sz="1100" b="0" dirty="0"/>
                        <a:t>+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NER</a:t>
                      </a:r>
                      <a:endParaRPr lang="en-US" sz="1100" b="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perfected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result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through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collaboration</a:t>
                      </a:r>
                      <a:endParaRPr 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75844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498E0AE-B93B-4F44-A084-8F29B63E7781}"/>
              </a:ext>
            </a:extLst>
          </p:cNvPr>
          <p:cNvSpPr txBox="1"/>
          <p:nvPr/>
        </p:nvSpPr>
        <p:spPr>
          <a:xfrm>
            <a:off x="2396823" y="4391396"/>
            <a:ext cx="628377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Google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17B878-253C-C541-A7DC-97C2D527B312}"/>
              </a:ext>
            </a:extLst>
          </p:cNvPr>
          <p:cNvSpPr txBox="1"/>
          <p:nvPr/>
        </p:nvSpPr>
        <p:spPr>
          <a:xfrm>
            <a:off x="2669333" y="3203184"/>
            <a:ext cx="355867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DTU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C7ED4A-0AB2-B34E-B995-4C8C6D4E9899}"/>
              </a:ext>
            </a:extLst>
          </p:cNvPr>
          <p:cNvSpPr txBox="1"/>
          <p:nvPr/>
        </p:nvSpPr>
        <p:spPr>
          <a:xfrm>
            <a:off x="2374561" y="3813816"/>
            <a:ext cx="700513" cy="384721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100" dirty="0"/>
              <a:t>Accenture</a:t>
            </a:r>
          </a:p>
          <a:p>
            <a:pPr algn="ctr"/>
            <a:r>
              <a:rPr lang="en-US" altLang="zh-CN" sz="1100" dirty="0"/>
              <a:t>New</a:t>
            </a:r>
            <a:r>
              <a:rPr lang="zh-CN" altLang="en-US" sz="1100" dirty="0"/>
              <a:t> </a:t>
            </a:r>
            <a:r>
              <a:rPr lang="en-US" altLang="zh-CN" sz="1100" dirty="0"/>
              <a:t>IT</a:t>
            </a:r>
            <a:endParaRPr 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BD7FA8-98D8-F144-B6B5-730685A0DF67}"/>
              </a:ext>
            </a:extLst>
          </p:cNvPr>
          <p:cNvSpPr txBox="1"/>
          <p:nvPr/>
        </p:nvSpPr>
        <p:spPr>
          <a:xfrm>
            <a:off x="2350060" y="4887694"/>
            <a:ext cx="700513" cy="384721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100" dirty="0"/>
              <a:t>Accenture</a:t>
            </a:r>
          </a:p>
          <a:p>
            <a:pPr algn="ctr"/>
            <a:r>
              <a:rPr lang="en-US" altLang="zh-CN" sz="1100" dirty="0"/>
              <a:t>New</a:t>
            </a:r>
            <a:r>
              <a:rPr lang="zh-CN" altLang="en-US" sz="1100" dirty="0"/>
              <a:t> </a:t>
            </a:r>
            <a:r>
              <a:rPr lang="en-US" altLang="zh-CN" sz="1100" dirty="0"/>
              <a:t>IT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10186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A392B8-7BEF-7C4A-9110-CA4D912BCED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032283-90D1-6640-B117-93A7CC584E6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C0DB34-7EE0-2245-A971-6D97E009F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Visualization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F0C4F8-B027-4742-A8E2-907040819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481" y="857023"/>
            <a:ext cx="4157038" cy="552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040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B91E7F-E72C-BD4D-A84F-EE4C6682D58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EB5620-C312-4249-B260-27CDA797B54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23802E-B894-724B-84AD-67F2FED85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Next</a:t>
            </a:r>
            <a:r>
              <a:rPr lang="zh-CN" altLang="en-US" dirty="0"/>
              <a:t> </a:t>
            </a:r>
            <a:r>
              <a:rPr lang="en-US" altLang="zh-CN" dirty="0"/>
              <a:t>steps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Universal</a:t>
            </a:r>
            <a:r>
              <a:rPr lang="zh-CN" altLang="en-US" dirty="0"/>
              <a:t> </a:t>
            </a:r>
            <a:r>
              <a:rPr lang="en-US" altLang="zh-CN" dirty="0"/>
              <a:t>Receipt</a:t>
            </a:r>
            <a:r>
              <a:rPr lang="zh-CN" altLang="en-US" dirty="0"/>
              <a:t> </a:t>
            </a:r>
            <a:r>
              <a:rPr lang="en-US" altLang="zh-CN" dirty="0"/>
              <a:t>Understanding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DC1582-04B6-2D45-993A-9E8846BFC74A}"/>
              </a:ext>
            </a:extLst>
          </p:cNvPr>
          <p:cNvSpPr txBox="1"/>
          <p:nvPr/>
        </p:nvSpPr>
        <p:spPr>
          <a:xfrm>
            <a:off x="1490504" y="1375770"/>
            <a:ext cx="10156374" cy="2754600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zh-CN" sz="1600" dirty="0"/>
              <a:t>Universal</a:t>
            </a:r>
            <a:r>
              <a:rPr lang="zh-CN" altLang="en-US" sz="1600" dirty="0"/>
              <a:t> </a:t>
            </a:r>
            <a:r>
              <a:rPr lang="en-US" altLang="zh-CN" sz="1600" b="1" dirty="0"/>
              <a:t>Text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Information</a:t>
            </a:r>
            <a:r>
              <a:rPr lang="zh-CN" altLang="en-US" sz="1600" b="1" dirty="0"/>
              <a:t> </a:t>
            </a:r>
            <a:r>
              <a:rPr lang="en-US" altLang="zh-CN" sz="1600" dirty="0"/>
              <a:t>Extractor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1600" dirty="0"/>
              <a:t>State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art</a:t>
            </a:r>
            <a:r>
              <a:rPr lang="zh-CN" altLang="en-US" sz="1600" dirty="0"/>
              <a:t> </a:t>
            </a:r>
            <a:r>
              <a:rPr lang="en-US" altLang="zh-CN" sz="1600" dirty="0"/>
              <a:t>performance.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altLang="zh-CN" sz="1600" dirty="0"/>
              <a:t>Model</a:t>
            </a:r>
            <a:r>
              <a:rPr lang="zh-CN" altLang="en-US" sz="1600" dirty="0"/>
              <a:t> </a:t>
            </a:r>
            <a:r>
              <a:rPr lang="en-US" altLang="zh-CN" sz="1600" dirty="0"/>
              <a:t>Optimization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Better</a:t>
            </a:r>
            <a:r>
              <a:rPr lang="zh-CN" altLang="en-US" sz="1600" dirty="0"/>
              <a:t> </a:t>
            </a:r>
            <a:r>
              <a:rPr lang="en-US" altLang="zh-CN" sz="1600" dirty="0"/>
              <a:t>Performance</a:t>
            </a:r>
            <a:r>
              <a:rPr lang="zh-CN" altLang="en-US" sz="1600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b="1" dirty="0"/>
              <a:t>Limited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Training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Data</a:t>
            </a:r>
            <a:endParaRPr lang="en-US" sz="1600" b="1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altLang="zh-CN" sz="1600" dirty="0"/>
              <a:t>Current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  <a:r>
              <a:rPr lang="zh-CN" altLang="en-US" sz="1600" dirty="0"/>
              <a:t> </a:t>
            </a:r>
            <a:r>
              <a:rPr lang="en-US" altLang="zh-CN" sz="1600" dirty="0"/>
              <a:t>can</a:t>
            </a:r>
            <a:r>
              <a:rPr lang="zh-CN" altLang="en-US" sz="1600" dirty="0"/>
              <a:t> </a:t>
            </a:r>
            <a:r>
              <a:rPr lang="en-US" altLang="zh-CN" sz="1600" dirty="0"/>
              <a:t>achieve</a:t>
            </a:r>
            <a:r>
              <a:rPr lang="zh-CN" altLang="en-US" sz="1600" dirty="0"/>
              <a:t> </a:t>
            </a:r>
            <a:r>
              <a:rPr lang="en-US" altLang="zh-CN" sz="1600" dirty="0"/>
              <a:t>good</a:t>
            </a:r>
            <a:r>
              <a:rPr lang="zh-CN" altLang="en-US" sz="1600" dirty="0"/>
              <a:t> </a:t>
            </a:r>
            <a:r>
              <a:rPr lang="en-US" altLang="zh-CN" sz="1600" dirty="0"/>
              <a:t>result</a:t>
            </a:r>
            <a:r>
              <a:rPr lang="zh-CN" altLang="en-US" sz="1600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dirty="0"/>
              <a:t>limited</a:t>
            </a:r>
            <a:r>
              <a:rPr lang="zh-CN" altLang="en-US" sz="1600" dirty="0"/>
              <a:t> </a:t>
            </a:r>
            <a:r>
              <a:rPr lang="en-US" altLang="zh-CN" sz="1600" dirty="0"/>
              <a:t>training</a:t>
            </a:r>
            <a:r>
              <a:rPr lang="zh-CN" altLang="en-US" sz="1600" dirty="0"/>
              <a:t> </a:t>
            </a:r>
            <a:r>
              <a:rPr lang="en-US" altLang="zh-CN" sz="1600" dirty="0"/>
              <a:t>data.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altLang="zh-CN" sz="1600" dirty="0"/>
              <a:t>Transfer</a:t>
            </a:r>
            <a:r>
              <a:rPr lang="zh-CN" altLang="en-US" sz="1600" dirty="0"/>
              <a:t> </a:t>
            </a:r>
            <a:r>
              <a:rPr lang="en-US" altLang="zh-CN" sz="1600" dirty="0"/>
              <a:t>Learning</a:t>
            </a:r>
            <a:endParaRPr lang="en-US" altLang="zh-CN" sz="1600" b="1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1600" dirty="0"/>
              <a:t>Not</a:t>
            </a:r>
            <a:r>
              <a:rPr lang="zh-CN" altLang="en-US" sz="1600" dirty="0"/>
              <a:t> </a:t>
            </a:r>
            <a:r>
              <a:rPr lang="en-US" altLang="zh-CN" sz="1600" dirty="0"/>
              <a:t>feasible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current</a:t>
            </a:r>
            <a:r>
              <a:rPr lang="zh-CN" altLang="en-US" sz="1600" dirty="0"/>
              <a:t> </a:t>
            </a:r>
            <a:r>
              <a:rPr lang="en-US" altLang="zh-CN" sz="1600" dirty="0"/>
              <a:t>structure</a:t>
            </a:r>
            <a:r>
              <a:rPr lang="zh-CN" altLang="en-US" sz="1600" dirty="0"/>
              <a:t> </a:t>
            </a:r>
            <a:r>
              <a:rPr lang="en-US" altLang="zh-CN" sz="1600" dirty="0"/>
              <a:t>due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entangling</a:t>
            </a:r>
            <a:r>
              <a:rPr lang="zh-CN" altLang="en-US" sz="1600" dirty="0"/>
              <a:t> </a:t>
            </a:r>
            <a:r>
              <a:rPr lang="en-US" altLang="zh-CN" sz="1600" dirty="0"/>
              <a:t>semantic</a:t>
            </a:r>
            <a:r>
              <a:rPr lang="zh-CN" altLang="en-US" sz="1600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dirty="0"/>
              <a:t>spatial</a:t>
            </a:r>
            <a:r>
              <a:rPr lang="zh-CN" altLang="en-US" sz="1600" dirty="0"/>
              <a:t> </a:t>
            </a:r>
            <a:r>
              <a:rPr lang="en-US" altLang="zh-CN" sz="1600" dirty="0"/>
              <a:t>feature</a:t>
            </a:r>
            <a:r>
              <a:rPr lang="zh-CN" altLang="en-US" sz="1600" dirty="0"/>
              <a:t> </a:t>
            </a:r>
            <a:r>
              <a:rPr lang="en-US" altLang="zh-CN" sz="1600" dirty="0"/>
              <a:t>processer.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altLang="zh-CN" sz="16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altLang="zh-CN" sz="1600" dirty="0"/>
              <a:t>Neural Architecture Search to Identify Best Model Structure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1600" dirty="0"/>
              <a:t>To-be</a:t>
            </a:r>
            <a:r>
              <a:rPr lang="zh-CN" altLang="en-US" sz="1600" dirty="0"/>
              <a:t> </a:t>
            </a:r>
            <a:r>
              <a:rPr lang="en-US" altLang="zh-CN" sz="1600" dirty="0"/>
              <a:t>explored.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altLang="zh-CN" sz="1600" dirty="0"/>
              <a:t>Universal</a:t>
            </a:r>
            <a:r>
              <a:rPr lang="zh-CN" altLang="en-US" sz="1600" dirty="0"/>
              <a:t> </a:t>
            </a:r>
            <a:r>
              <a:rPr lang="en-US" altLang="zh-CN" sz="1600" b="1" dirty="0"/>
              <a:t>Layout</a:t>
            </a:r>
            <a:r>
              <a:rPr lang="zh-CN" altLang="en-US" sz="1600" dirty="0"/>
              <a:t> </a:t>
            </a:r>
            <a:r>
              <a:rPr lang="en-US" altLang="zh-CN" sz="1600" dirty="0"/>
              <a:t>Extractor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1600" dirty="0"/>
              <a:t>To-be</a:t>
            </a:r>
            <a:r>
              <a:rPr lang="zh-CN" altLang="en-US" sz="1600" dirty="0"/>
              <a:t> </a:t>
            </a:r>
            <a:r>
              <a:rPr lang="en-US" altLang="zh-CN" sz="1600" dirty="0"/>
              <a:t>explored.</a:t>
            </a:r>
            <a:endParaRPr lang="en-US" sz="1600" b="1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E9893F8-083A-A445-8805-986A1538C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514" y="1352324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50922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B91E7F-E72C-BD4D-A84F-EE4C6682D58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EB5620-C312-4249-B260-27CDA797B54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23802E-B894-724B-84AD-67F2FED85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Universal</a:t>
            </a:r>
            <a:r>
              <a:rPr lang="zh-CN" altLang="en-US" dirty="0"/>
              <a:t> </a:t>
            </a:r>
            <a:r>
              <a:rPr lang="en-US" altLang="zh-CN" dirty="0"/>
              <a:t>Doc</a:t>
            </a:r>
            <a:r>
              <a:rPr lang="zh-CN" altLang="en-US" dirty="0"/>
              <a:t> </a:t>
            </a:r>
            <a:r>
              <a:rPr lang="en-US" altLang="zh-CN" dirty="0"/>
              <a:t>Understanding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DC1582-04B6-2D45-993A-9E8846BFC74A}"/>
              </a:ext>
            </a:extLst>
          </p:cNvPr>
          <p:cNvSpPr txBox="1"/>
          <p:nvPr/>
        </p:nvSpPr>
        <p:spPr>
          <a:xfrm>
            <a:off x="1392936" y="1323237"/>
            <a:ext cx="10156374" cy="1308050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zh-CN" altLang="en-US" b="1" dirty="0">
                <a:solidFill>
                  <a:srgbClr val="00B050"/>
                </a:solidFill>
              </a:rPr>
              <a:t> </a:t>
            </a:r>
            <a:r>
              <a:rPr lang="en-US" altLang="zh-CN" b="1" dirty="0"/>
              <a:t>Define</a:t>
            </a:r>
            <a:r>
              <a:rPr lang="zh-CN" altLang="en-US" b="1" dirty="0"/>
              <a:t> </a:t>
            </a:r>
            <a:r>
              <a:rPr lang="en-US" altLang="zh-CN" b="1" dirty="0"/>
              <a:t>Problem</a:t>
            </a:r>
            <a:endParaRPr lang="en-US" altLang="zh-CN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Extract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Key-Value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pairs.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Extract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hierarchical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Key-Value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pairs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with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learning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based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method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quick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response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fashion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various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styles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of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documents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different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layouts.</a:t>
            </a:r>
          </a:p>
          <a:p>
            <a:pPr marL="1257300" lvl="2" indent="-342900">
              <a:buFont typeface="Wingdings" pitchFamily="2" charset="2"/>
              <a:buChar char="q"/>
            </a:pP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E9893F8-083A-A445-8805-986A1538C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514" y="1352324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8789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B91E7F-E72C-BD4D-A84F-EE4C6682D58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EB5620-C312-4249-B260-27CDA797B54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23802E-B894-724B-84AD-67F2FED85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Universal</a:t>
            </a:r>
            <a:r>
              <a:rPr lang="zh-CN" altLang="en-US" dirty="0"/>
              <a:t> </a:t>
            </a:r>
            <a:r>
              <a:rPr lang="en-US" altLang="zh-CN" dirty="0"/>
              <a:t>Doc</a:t>
            </a:r>
            <a:r>
              <a:rPr lang="zh-CN" altLang="en-US" dirty="0"/>
              <a:t> </a:t>
            </a:r>
            <a:r>
              <a:rPr lang="en-US" altLang="zh-CN" dirty="0"/>
              <a:t>Understanding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DC1582-04B6-2D45-993A-9E8846BFC74A}"/>
              </a:ext>
            </a:extLst>
          </p:cNvPr>
          <p:cNvSpPr txBox="1"/>
          <p:nvPr/>
        </p:nvSpPr>
        <p:spPr>
          <a:xfrm>
            <a:off x="1392936" y="1323237"/>
            <a:ext cx="10156374" cy="1308050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zh-CN" altLang="en-US" b="1" dirty="0">
                <a:solidFill>
                  <a:srgbClr val="00B050"/>
                </a:solidFill>
              </a:rPr>
              <a:t> </a:t>
            </a:r>
            <a:r>
              <a:rPr lang="en-US" altLang="zh-CN" b="1" dirty="0"/>
              <a:t>Define</a:t>
            </a:r>
            <a:r>
              <a:rPr lang="zh-CN" altLang="en-US" b="1" dirty="0"/>
              <a:t> </a:t>
            </a:r>
            <a:r>
              <a:rPr lang="en-US" altLang="zh-CN" b="1" dirty="0"/>
              <a:t>Problem</a:t>
            </a:r>
            <a:endParaRPr lang="en-US" altLang="zh-CN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Extract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Key-Value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pairs.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Extract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hierarchical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Key-Value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pairs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with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learning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based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method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quick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response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fashion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various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styles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of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documents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different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layouts.</a:t>
            </a:r>
          </a:p>
          <a:p>
            <a:pPr marL="1257300" lvl="2" indent="-342900">
              <a:buFont typeface="Wingdings" pitchFamily="2" charset="2"/>
              <a:buChar char="q"/>
            </a:pP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E9893F8-083A-A445-8805-986A1538C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514" y="1352324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8491E7-9DEB-7C48-BBEA-2E3B7E2FD2E1}"/>
              </a:ext>
            </a:extLst>
          </p:cNvPr>
          <p:cNvSpPr/>
          <p:nvPr/>
        </p:nvSpPr>
        <p:spPr>
          <a:xfrm>
            <a:off x="1392936" y="2694331"/>
            <a:ext cx="9991344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altLang="zh-CN" b="1" dirty="0"/>
              <a:t>Divide</a:t>
            </a:r>
            <a:r>
              <a:rPr lang="zh-CN" altLang="en-US" b="1" dirty="0"/>
              <a:t> </a:t>
            </a:r>
            <a:r>
              <a:rPr lang="en-US" altLang="zh-CN" b="1" dirty="0"/>
              <a:t>Problem</a:t>
            </a:r>
            <a:r>
              <a:rPr lang="zh-CN" altLang="en-US" b="1" dirty="0"/>
              <a:t> </a:t>
            </a:r>
            <a:r>
              <a:rPr lang="en-US" altLang="zh-CN" b="1" dirty="0"/>
              <a:t>into</a:t>
            </a:r>
            <a:r>
              <a:rPr lang="zh-CN" altLang="en-US" b="1" dirty="0"/>
              <a:t> </a:t>
            </a:r>
            <a:r>
              <a:rPr lang="en-US" altLang="zh-CN" b="1" dirty="0"/>
              <a:t>Sub</a:t>
            </a:r>
            <a:r>
              <a:rPr lang="zh-CN" altLang="en-US" b="1" dirty="0"/>
              <a:t> </a:t>
            </a:r>
            <a:r>
              <a:rPr lang="en-US" altLang="zh-CN" b="1" dirty="0"/>
              <a:t>Problems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Extract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hierarchical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Key-Value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pairs,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note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certain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present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only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fashion</a:t>
            </a:r>
          </a:p>
          <a:p>
            <a:pPr marL="1257300" lvl="2" indent="-342900">
              <a:buFont typeface="Wingdings" pitchFamily="2" charset="2"/>
              <a:buChar char="ü"/>
            </a:pP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only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</a:t>
            </a:r>
          </a:p>
          <a:p>
            <a:pPr marL="1257300" lvl="2" indent="-342900">
              <a:buFont typeface="Wingdings" pitchFamily="2" charset="2"/>
              <a:buChar char="ü"/>
            </a:pP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Key-Value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pair</a:t>
            </a:r>
          </a:p>
          <a:p>
            <a:pPr marL="1257300" lvl="2" indent="-342900">
              <a:buFont typeface="Wingdings" pitchFamily="2" charset="2"/>
              <a:buChar char="q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Hierarchical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Key-Value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pair</a:t>
            </a:r>
          </a:p>
        </p:txBody>
      </p:sp>
    </p:spTree>
    <p:extLst>
      <p:ext uri="{BB962C8B-B14F-4D97-AF65-F5344CB8AC3E}">
        <p14:creationId xmlns:p14="http://schemas.microsoft.com/office/powerpoint/2010/main" val="3282297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B91E7F-E72C-BD4D-A84F-EE4C6682D58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EB5620-C312-4249-B260-27CDA797B54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23802E-B894-724B-84AD-67F2FED85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Universal</a:t>
            </a:r>
            <a:r>
              <a:rPr lang="zh-CN" altLang="en-US" dirty="0"/>
              <a:t> </a:t>
            </a:r>
            <a:r>
              <a:rPr lang="en-US" altLang="zh-CN" dirty="0"/>
              <a:t>Doc</a:t>
            </a:r>
            <a:r>
              <a:rPr lang="zh-CN" altLang="en-US" dirty="0"/>
              <a:t> </a:t>
            </a:r>
            <a:r>
              <a:rPr lang="en-US" altLang="zh-CN" dirty="0"/>
              <a:t>Understanding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DC1582-04B6-2D45-993A-9E8846BFC74A}"/>
              </a:ext>
            </a:extLst>
          </p:cNvPr>
          <p:cNvSpPr txBox="1"/>
          <p:nvPr/>
        </p:nvSpPr>
        <p:spPr>
          <a:xfrm>
            <a:off x="1392936" y="1323237"/>
            <a:ext cx="10156374" cy="1308050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zh-CN" altLang="en-US" b="1" dirty="0">
                <a:solidFill>
                  <a:srgbClr val="00B050"/>
                </a:solidFill>
              </a:rPr>
              <a:t> </a:t>
            </a:r>
            <a:r>
              <a:rPr lang="en-US" altLang="zh-CN" b="1" dirty="0"/>
              <a:t>Define</a:t>
            </a:r>
            <a:r>
              <a:rPr lang="zh-CN" altLang="en-US" b="1" dirty="0"/>
              <a:t> </a:t>
            </a:r>
            <a:r>
              <a:rPr lang="en-US" altLang="zh-CN" b="1" dirty="0"/>
              <a:t>Problem</a:t>
            </a:r>
            <a:endParaRPr lang="en-US" altLang="zh-CN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Extract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Key-Value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pairs.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Extract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hierarchical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Key-Value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pairs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with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learning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based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method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quick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response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fashion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various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styles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of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documents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different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layouts.</a:t>
            </a:r>
          </a:p>
          <a:p>
            <a:pPr marL="1257300" lvl="2" indent="-342900">
              <a:buFont typeface="Wingdings" pitchFamily="2" charset="2"/>
              <a:buChar char="q"/>
            </a:pP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E9893F8-083A-A445-8805-986A1538C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514" y="1352324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8491E7-9DEB-7C48-BBEA-2E3B7E2FD2E1}"/>
              </a:ext>
            </a:extLst>
          </p:cNvPr>
          <p:cNvSpPr/>
          <p:nvPr/>
        </p:nvSpPr>
        <p:spPr>
          <a:xfrm>
            <a:off x="1392936" y="2694331"/>
            <a:ext cx="9991344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altLang="zh-CN" b="1" dirty="0"/>
              <a:t>Divide</a:t>
            </a:r>
            <a:r>
              <a:rPr lang="zh-CN" altLang="en-US" b="1" dirty="0"/>
              <a:t> </a:t>
            </a:r>
            <a:r>
              <a:rPr lang="en-US" altLang="zh-CN" b="1" dirty="0"/>
              <a:t>Problem</a:t>
            </a:r>
            <a:r>
              <a:rPr lang="zh-CN" altLang="en-US" b="1" dirty="0"/>
              <a:t> </a:t>
            </a:r>
            <a:r>
              <a:rPr lang="en-US" altLang="zh-CN" b="1" dirty="0"/>
              <a:t>into</a:t>
            </a:r>
            <a:r>
              <a:rPr lang="zh-CN" altLang="en-US" b="1" dirty="0"/>
              <a:t> </a:t>
            </a:r>
            <a:r>
              <a:rPr lang="en-US" altLang="zh-CN" b="1" dirty="0"/>
              <a:t>Sub</a:t>
            </a:r>
            <a:r>
              <a:rPr lang="zh-CN" altLang="en-US" b="1" dirty="0"/>
              <a:t> </a:t>
            </a:r>
            <a:r>
              <a:rPr lang="en-US" altLang="zh-CN" b="1" dirty="0"/>
              <a:t>Problems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Extract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hierarchical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Key-Value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pairs,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note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certain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present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only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fashion</a:t>
            </a:r>
          </a:p>
          <a:p>
            <a:pPr marL="1257300" lvl="2" indent="-342900">
              <a:buFont typeface="Wingdings" pitchFamily="2" charset="2"/>
              <a:buChar char="ü"/>
            </a:pP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only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</a:t>
            </a:r>
          </a:p>
          <a:p>
            <a:pPr marL="1257300" lvl="2" indent="-342900">
              <a:buFont typeface="Wingdings" pitchFamily="2" charset="2"/>
              <a:buChar char="ü"/>
            </a:pP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Key-Value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pair</a:t>
            </a:r>
          </a:p>
          <a:p>
            <a:pPr marL="1257300" lvl="2" indent="-342900">
              <a:buFont typeface="Wingdings" pitchFamily="2" charset="2"/>
              <a:buChar char="q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Hierarchical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Key-Value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pair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74AE5C-77A4-8945-8EE0-79870FD298AE}"/>
              </a:ext>
            </a:extLst>
          </p:cNvPr>
          <p:cNvSpPr/>
          <p:nvPr/>
        </p:nvSpPr>
        <p:spPr>
          <a:xfrm>
            <a:off x="1392936" y="4048548"/>
            <a:ext cx="964387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altLang="zh-CN" b="1" dirty="0"/>
              <a:t>Conquer</a:t>
            </a:r>
            <a:r>
              <a:rPr lang="zh-CN" altLang="en-US" b="1" dirty="0"/>
              <a:t> </a:t>
            </a:r>
            <a:r>
              <a:rPr lang="en-US" altLang="zh-CN" b="1" dirty="0"/>
              <a:t>Sub-Problems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Discover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available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features</a:t>
            </a:r>
          </a:p>
          <a:p>
            <a:pPr marL="1257300" lvl="2" indent="-342900">
              <a:buFont typeface="Wingdings" pitchFamily="2" charset="2"/>
              <a:buChar char="ü"/>
            </a:pP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text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semantical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meaning</a:t>
            </a:r>
          </a:p>
          <a:p>
            <a:pPr marL="1257300" lvl="2" indent="-342900">
              <a:buFont typeface="Wingdings" pitchFamily="2" charset="2"/>
              <a:buChar char="ü"/>
            </a:pP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text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spatial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information</a:t>
            </a:r>
          </a:p>
          <a:p>
            <a:pPr marL="1257300" lvl="2" indent="-342900">
              <a:buFont typeface="Wingdings" pitchFamily="2" charset="2"/>
              <a:buChar char="q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image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textual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feature</a:t>
            </a:r>
          </a:p>
          <a:p>
            <a:pPr marL="1257300" lvl="2" indent="-342900">
              <a:buFont typeface="Wingdings" pitchFamily="2" charset="2"/>
              <a:buChar char="q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document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layouts,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e.g.,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table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region</a:t>
            </a:r>
          </a:p>
        </p:txBody>
      </p:sp>
    </p:spTree>
    <p:extLst>
      <p:ext uri="{BB962C8B-B14F-4D97-AF65-F5344CB8AC3E}">
        <p14:creationId xmlns:p14="http://schemas.microsoft.com/office/powerpoint/2010/main" val="1522106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B91E7F-E72C-BD4D-A84F-EE4C6682D58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EB5620-C312-4249-B260-27CDA797B54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23802E-B894-724B-84AD-67F2FED85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0066"/>
            <a:ext cx="11430000" cy="990601"/>
          </a:xfrm>
        </p:spPr>
        <p:txBody>
          <a:bodyPr/>
          <a:lstStyle/>
          <a:p>
            <a:r>
              <a:rPr lang="en-US" altLang="zh-CN" dirty="0"/>
              <a:t>Q&amp;A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1A43D2-BDC7-224A-AF2E-739AA40C5D3D}"/>
              </a:ext>
            </a:extLst>
          </p:cNvPr>
          <p:cNvSpPr txBox="1"/>
          <p:nvPr/>
        </p:nvSpPr>
        <p:spPr>
          <a:xfrm>
            <a:off x="1257064" y="1276857"/>
            <a:ext cx="10156374" cy="2108269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zh-CN" b="1" dirty="0"/>
              <a:t>Is</a:t>
            </a:r>
            <a:r>
              <a:rPr lang="zh-CN" altLang="en-US" b="1" dirty="0"/>
              <a:t> </a:t>
            </a:r>
            <a:r>
              <a:rPr lang="en-US" altLang="zh-CN" b="1" dirty="0"/>
              <a:t>it</a:t>
            </a:r>
            <a:r>
              <a:rPr lang="zh-CN" altLang="en-US" b="1" dirty="0"/>
              <a:t> </a:t>
            </a:r>
            <a:r>
              <a:rPr lang="en-US" altLang="zh-CN" b="1" dirty="0"/>
              <a:t>possible</a:t>
            </a:r>
            <a:r>
              <a:rPr lang="zh-CN" altLang="en-US" b="1" dirty="0"/>
              <a:t> </a:t>
            </a:r>
            <a:r>
              <a:rPr lang="en-US" altLang="zh-CN" b="1" dirty="0"/>
              <a:t>to</a:t>
            </a:r>
            <a:r>
              <a:rPr lang="zh-CN" altLang="en-US" b="1" dirty="0"/>
              <a:t> </a:t>
            </a:r>
            <a:r>
              <a:rPr lang="en-US" altLang="zh-CN" b="1" dirty="0"/>
              <a:t>employ</a:t>
            </a:r>
            <a:r>
              <a:rPr lang="zh-CN" altLang="en-US" b="1" dirty="0"/>
              <a:t> </a:t>
            </a:r>
            <a:r>
              <a:rPr lang="en-US" altLang="zh-CN" b="1" dirty="0"/>
              <a:t>transfer</a:t>
            </a:r>
            <a:r>
              <a:rPr lang="zh-CN" altLang="en-US" b="1" dirty="0"/>
              <a:t> </a:t>
            </a:r>
            <a:r>
              <a:rPr lang="en-US" altLang="zh-CN" b="1" dirty="0"/>
              <a:t>learning</a:t>
            </a:r>
            <a:r>
              <a:rPr lang="zh-CN" altLang="en-US" b="1" dirty="0"/>
              <a:t> </a:t>
            </a:r>
            <a:r>
              <a:rPr lang="en-US" altLang="zh-CN" b="1" dirty="0"/>
              <a:t>to</a:t>
            </a:r>
            <a:r>
              <a:rPr lang="zh-CN" altLang="en-US" b="1" dirty="0"/>
              <a:t> </a:t>
            </a:r>
            <a:r>
              <a:rPr lang="en-US" altLang="zh-CN" b="1" dirty="0"/>
              <a:t>draw</a:t>
            </a:r>
            <a:r>
              <a:rPr lang="zh-CN" altLang="en-US" b="1" dirty="0"/>
              <a:t> </a:t>
            </a:r>
            <a:r>
              <a:rPr lang="en-US" altLang="zh-CN" b="1" dirty="0"/>
              <a:t>benefits</a:t>
            </a:r>
            <a:r>
              <a:rPr lang="zh-CN" altLang="en-US" b="1" dirty="0"/>
              <a:t> </a:t>
            </a:r>
            <a:r>
              <a:rPr lang="en-US" altLang="zh-CN" b="1" dirty="0"/>
              <a:t>from</a:t>
            </a:r>
            <a:r>
              <a:rPr lang="zh-CN" altLang="en-US" b="1" dirty="0"/>
              <a:t> </a:t>
            </a:r>
            <a:r>
              <a:rPr lang="en-US" altLang="zh-CN" b="1" dirty="0"/>
              <a:t>trained</a:t>
            </a:r>
            <a:r>
              <a:rPr lang="zh-CN" altLang="en-US" b="1" dirty="0"/>
              <a:t> </a:t>
            </a:r>
            <a:r>
              <a:rPr lang="en-US" altLang="zh-CN" b="1" dirty="0"/>
              <a:t>documents.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dirty="0"/>
              <a:t>No,</a:t>
            </a:r>
            <a:r>
              <a:rPr lang="zh-CN" altLang="en-US" sz="1600" dirty="0"/>
              <a:t> </a:t>
            </a:r>
            <a:r>
              <a:rPr lang="en-US" altLang="zh-CN" sz="1600" dirty="0"/>
              <a:t>but</a:t>
            </a:r>
            <a:r>
              <a:rPr lang="zh-CN" altLang="en-US" sz="1600" dirty="0"/>
              <a:t> </a:t>
            </a:r>
            <a:r>
              <a:rPr lang="en-US" altLang="zh-CN" sz="1600" dirty="0"/>
              <a:t>CUTIE</a:t>
            </a:r>
            <a:r>
              <a:rPr lang="zh-CN" altLang="en-US" sz="1600" dirty="0"/>
              <a:t> </a:t>
            </a:r>
            <a:r>
              <a:rPr lang="en-US" altLang="zh-CN" sz="1600" dirty="0"/>
              <a:t>is</a:t>
            </a:r>
            <a:r>
              <a:rPr lang="zh-CN" altLang="en-US" sz="1600" dirty="0"/>
              <a:t> </a:t>
            </a:r>
            <a:r>
              <a:rPr lang="en-US" altLang="zh-CN" sz="1600" dirty="0"/>
              <a:t>able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achieve</a:t>
            </a:r>
            <a:r>
              <a:rPr lang="zh-CN" altLang="en-US" sz="1600" dirty="0"/>
              <a:t> </a:t>
            </a:r>
            <a:r>
              <a:rPr lang="en-US" altLang="zh-CN" sz="1600" dirty="0"/>
              <a:t>good</a:t>
            </a:r>
            <a:r>
              <a:rPr lang="zh-CN" altLang="en-US" sz="1600" dirty="0"/>
              <a:t> </a:t>
            </a:r>
            <a:r>
              <a:rPr lang="en-US" altLang="zh-CN" sz="1600" dirty="0"/>
              <a:t>performance</a:t>
            </a:r>
            <a:r>
              <a:rPr lang="zh-CN" altLang="en-US" sz="1600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dirty="0"/>
              <a:t>limited</a:t>
            </a:r>
            <a:r>
              <a:rPr lang="zh-CN" altLang="en-US" sz="1600" dirty="0"/>
              <a:t> </a:t>
            </a:r>
            <a:r>
              <a:rPr lang="en-US" altLang="zh-CN" sz="1600" dirty="0"/>
              <a:t>training</a:t>
            </a:r>
            <a:r>
              <a:rPr lang="zh-CN" altLang="en-US" sz="1600" dirty="0"/>
              <a:t> </a:t>
            </a:r>
            <a:r>
              <a:rPr lang="en-US" altLang="zh-CN" sz="1600" dirty="0"/>
              <a:t>data</a:t>
            </a:r>
            <a:r>
              <a:rPr lang="zh-CN" altLang="en-US" sz="1600" dirty="0"/>
              <a:t> </a:t>
            </a:r>
            <a:r>
              <a:rPr lang="en-US" altLang="zh-CN" sz="1600" dirty="0"/>
              <a:t>due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its</a:t>
            </a:r>
            <a:r>
              <a:rPr lang="zh-CN" altLang="en-US" sz="1600" dirty="0"/>
              <a:t> </a:t>
            </a:r>
            <a:r>
              <a:rPr lang="en-US" altLang="zh-CN" sz="1600" dirty="0"/>
              <a:t>efficient</a:t>
            </a:r>
            <a:r>
              <a:rPr lang="zh-CN" altLang="en-US" sz="1600" dirty="0"/>
              <a:t> </a:t>
            </a:r>
            <a:r>
              <a:rPr lang="en-US" altLang="zh-CN" sz="1600" dirty="0"/>
              <a:t>structure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employing</a:t>
            </a:r>
            <a:r>
              <a:rPr lang="zh-CN" altLang="en-US" sz="1600" dirty="0"/>
              <a:t> </a:t>
            </a:r>
            <a:r>
              <a:rPr lang="en-US" altLang="zh-CN" sz="1600" dirty="0"/>
              <a:t>both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semantic</a:t>
            </a:r>
            <a:r>
              <a:rPr lang="zh-CN" altLang="en-US" sz="1600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dirty="0"/>
              <a:t>spatial</a:t>
            </a:r>
            <a:r>
              <a:rPr lang="zh-CN" altLang="en-US" sz="1600" dirty="0"/>
              <a:t> </a:t>
            </a:r>
            <a:r>
              <a:rPr lang="en-US" altLang="zh-CN" sz="1600" dirty="0"/>
              <a:t>features..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CUTIE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  <a:r>
              <a:rPr lang="zh-CN" altLang="en-US" sz="1600" dirty="0"/>
              <a:t> </a:t>
            </a:r>
            <a:r>
              <a:rPr lang="en-US" altLang="zh-CN" sz="1600" dirty="0"/>
              <a:t>learn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train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semantic</a:t>
            </a:r>
            <a:r>
              <a:rPr lang="zh-CN" altLang="en-US" sz="1600" dirty="0"/>
              <a:t> </a:t>
            </a:r>
            <a:r>
              <a:rPr lang="en-US" altLang="zh-CN" sz="1600" dirty="0"/>
              <a:t>feature</a:t>
            </a:r>
            <a:r>
              <a:rPr lang="zh-CN" altLang="en-US" sz="1600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spatial</a:t>
            </a:r>
            <a:r>
              <a:rPr lang="zh-CN" altLang="en-US" sz="1600" dirty="0"/>
              <a:t> </a:t>
            </a:r>
            <a:r>
              <a:rPr lang="en-US" altLang="zh-CN" sz="1600" dirty="0"/>
              <a:t>feature</a:t>
            </a:r>
            <a:r>
              <a:rPr lang="zh-CN" altLang="en-US" sz="1600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entire</a:t>
            </a:r>
            <a:r>
              <a:rPr lang="zh-CN" altLang="en-US" sz="1600" dirty="0"/>
              <a:t> </a:t>
            </a:r>
            <a:r>
              <a:rPr lang="en-US" altLang="zh-CN" sz="1600" dirty="0"/>
              <a:t>framework,</a:t>
            </a:r>
            <a:r>
              <a:rPr lang="zh-CN" altLang="en-US" sz="1600" dirty="0"/>
              <a:t> </a:t>
            </a:r>
            <a:r>
              <a:rPr lang="en-US" altLang="zh-CN" sz="1600" dirty="0"/>
              <a:t>where</a:t>
            </a:r>
            <a:r>
              <a:rPr lang="zh-CN" altLang="en-US" sz="1600" dirty="0"/>
              <a:t> </a:t>
            </a:r>
            <a:r>
              <a:rPr lang="en-US" altLang="zh-CN" sz="1600" dirty="0"/>
              <a:t>transfer</a:t>
            </a:r>
            <a:r>
              <a:rPr lang="zh-CN" altLang="en-US" sz="1600" dirty="0"/>
              <a:t> </a:t>
            </a:r>
            <a:r>
              <a:rPr lang="en-US" altLang="zh-CN" sz="1600" dirty="0"/>
              <a:t>learning</a:t>
            </a:r>
            <a:r>
              <a:rPr lang="zh-CN" altLang="en-US" sz="1600" dirty="0"/>
              <a:t> </a:t>
            </a:r>
            <a:r>
              <a:rPr lang="en-US" altLang="zh-CN" sz="1600" dirty="0"/>
              <a:t>leads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no</a:t>
            </a:r>
            <a:r>
              <a:rPr lang="zh-CN" altLang="en-US" sz="1600" dirty="0"/>
              <a:t> </a:t>
            </a:r>
            <a:r>
              <a:rPr lang="en-US" altLang="zh-CN" sz="1600" dirty="0"/>
              <a:t>better</a:t>
            </a:r>
            <a:r>
              <a:rPr lang="zh-CN" altLang="en-US" sz="1600" dirty="0"/>
              <a:t> </a:t>
            </a:r>
            <a:r>
              <a:rPr lang="en-US" altLang="zh-CN" sz="1600" dirty="0"/>
              <a:t>performance</a:t>
            </a:r>
            <a:r>
              <a:rPr lang="zh-CN" altLang="en-US" sz="1600" dirty="0"/>
              <a:t> </a:t>
            </a:r>
            <a:r>
              <a:rPr lang="en-US" altLang="zh-CN" sz="1600" dirty="0"/>
              <a:t>than</a:t>
            </a:r>
            <a:r>
              <a:rPr lang="zh-CN" altLang="en-US" sz="1600" dirty="0"/>
              <a:t> </a:t>
            </a:r>
            <a:r>
              <a:rPr lang="en-US" altLang="zh-CN" sz="1600" dirty="0"/>
              <a:t>training</a:t>
            </a:r>
            <a:r>
              <a:rPr lang="zh-CN" altLang="en-US" sz="1600" dirty="0"/>
              <a:t> </a:t>
            </a:r>
            <a:r>
              <a:rPr lang="en-US" altLang="zh-CN" sz="1600" dirty="0"/>
              <a:t>from</a:t>
            </a:r>
            <a:r>
              <a:rPr lang="zh-CN" altLang="en-US" sz="1600" dirty="0"/>
              <a:t> </a:t>
            </a:r>
            <a:r>
              <a:rPr lang="en-US" altLang="zh-CN" sz="1600" dirty="0"/>
              <a:t>scratch.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342900" indent="-342900">
              <a:buFont typeface="Wingdings" pitchFamily="2" charset="2"/>
              <a:buChar char="ü"/>
            </a:pPr>
            <a:r>
              <a:rPr lang="en-US" altLang="zh-CN" b="1" dirty="0"/>
              <a:t>How</a:t>
            </a:r>
            <a:r>
              <a:rPr lang="zh-CN" altLang="en-US" b="1" dirty="0"/>
              <a:t> </a:t>
            </a:r>
            <a:r>
              <a:rPr lang="en-US" altLang="zh-CN" b="1" dirty="0"/>
              <a:t>many</a:t>
            </a:r>
            <a:r>
              <a:rPr lang="zh-CN" altLang="en-US" b="1" dirty="0"/>
              <a:t> </a:t>
            </a:r>
            <a:r>
              <a:rPr lang="en-US" altLang="zh-CN" b="1" dirty="0"/>
              <a:t>labelled</a:t>
            </a:r>
            <a:r>
              <a:rPr lang="zh-CN" altLang="en-US" b="1" dirty="0"/>
              <a:t> </a:t>
            </a:r>
            <a:r>
              <a:rPr lang="en-US" altLang="zh-CN" b="1" dirty="0"/>
              <a:t>sampled</a:t>
            </a:r>
            <a:r>
              <a:rPr lang="zh-CN" altLang="en-US" b="1" dirty="0"/>
              <a:t> </a:t>
            </a:r>
            <a:r>
              <a:rPr lang="en-US" altLang="zh-CN" b="1" dirty="0"/>
              <a:t>needed</a:t>
            </a:r>
            <a:r>
              <a:rPr lang="zh-CN" altLang="en-US" b="1" dirty="0"/>
              <a:t> </a:t>
            </a:r>
            <a:r>
              <a:rPr lang="en-US" altLang="zh-CN" b="1" dirty="0"/>
              <a:t>to</a:t>
            </a:r>
            <a:r>
              <a:rPr lang="zh-CN" altLang="en-US" b="1" dirty="0"/>
              <a:t> </a:t>
            </a:r>
            <a:r>
              <a:rPr lang="en-US" altLang="zh-CN" b="1" dirty="0"/>
              <a:t>achieve</a:t>
            </a:r>
            <a:r>
              <a:rPr lang="zh-CN" altLang="en-US" b="1" dirty="0"/>
              <a:t> </a:t>
            </a:r>
            <a:r>
              <a:rPr lang="en-US" altLang="zh-CN" b="1" dirty="0"/>
              <a:t>minimum</a:t>
            </a:r>
            <a:r>
              <a:rPr lang="zh-CN" altLang="en-US" b="1" dirty="0"/>
              <a:t> </a:t>
            </a:r>
            <a:r>
              <a:rPr lang="en-US" altLang="zh-CN" b="1" dirty="0"/>
              <a:t>viable</a:t>
            </a:r>
            <a:r>
              <a:rPr lang="zh-CN" altLang="en-US" b="1" dirty="0"/>
              <a:t> </a:t>
            </a:r>
            <a:r>
              <a:rPr lang="en-US" altLang="zh-CN" b="1" dirty="0"/>
              <a:t>model.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dirty="0"/>
              <a:t>95.8%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CUTIE’s</a:t>
            </a:r>
            <a:r>
              <a:rPr lang="zh-CN" altLang="en-US" sz="1600" dirty="0"/>
              <a:t> </a:t>
            </a:r>
            <a:r>
              <a:rPr lang="en-US" altLang="zh-CN" sz="1600" dirty="0"/>
              <a:t>maximum</a:t>
            </a:r>
            <a:r>
              <a:rPr lang="zh-CN" altLang="en-US" sz="1600" dirty="0"/>
              <a:t> </a:t>
            </a:r>
            <a:r>
              <a:rPr lang="en-US" altLang="zh-CN" sz="1600" dirty="0"/>
              <a:t>performance</a:t>
            </a:r>
            <a:r>
              <a:rPr lang="zh-CN" altLang="en-US" sz="1600" dirty="0"/>
              <a:t> </a:t>
            </a:r>
            <a:r>
              <a:rPr lang="en-US" altLang="zh-CN" sz="1600" dirty="0"/>
              <a:t>can</a:t>
            </a:r>
            <a:r>
              <a:rPr lang="zh-CN" altLang="en-US" sz="1600" dirty="0"/>
              <a:t> </a:t>
            </a:r>
            <a:r>
              <a:rPr lang="en-US" altLang="zh-CN" sz="1600" dirty="0"/>
              <a:t>be</a:t>
            </a:r>
            <a:r>
              <a:rPr lang="zh-CN" altLang="en-US" sz="1600" dirty="0"/>
              <a:t> </a:t>
            </a:r>
            <a:r>
              <a:rPr lang="en-US" altLang="zh-CN" sz="1600" dirty="0"/>
              <a:t>achieved</a:t>
            </a:r>
            <a:r>
              <a:rPr lang="zh-CN" altLang="en-US" sz="1600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dirty="0"/>
              <a:t>200~300</a:t>
            </a:r>
            <a:r>
              <a:rPr lang="zh-CN" altLang="en-US" sz="1600" dirty="0"/>
              <a:t> </a:t>
            </a:r>
            <a:r>
              <a:rPr lang="en-US" altLang="zh-CN" sz="1600" dirty="0"/>
              <a:t>training</a:t>
            </a:r>
            <a:r>
              <a:rPr lang="zh-CN" altLang="en-US" sz="1600" dirty="0"/>
              <a:t> </a:t>
            </a:r>
            <a:r>
              <a:rPr lang="en-US" altLang="zh-CN" sz="1600" dirty="0"/>
              <a:t>samples.</a:t>
            </a:r>
            <a:r>
              <a:rPr lang="zh-CN" altLang="en-US" sz="1600" dirty="0"/>
              <a:t> 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93A2E6-65F7-D741-B7ED-492ADA0450BE}"/>
              </a:ext>
            </a:extLst>
          </p:cNvPr>
          <p:cNvSpPr txBox="1"/>
          <p:nvPr/>
        </p:nvSpPr>
        <p:spPr>
          <a:xfrm>
            <a:off x="1257064" y="4775779"/>
            <a:ext cx="10156374" cy="81560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altLang="zh-CN" b="1" dirty="0"/>
              <a:t>How</a:t>
            </a:r>
            <a:r>
              <a:rPr lang="zh-CN" altLang="en-US" b="1" dirty="0"/>
              <a:t> </a:t>
            </a:r>
            <a:r>
              <a:rPr lang="en-US" altLang="zh-CN" b="1" dirty="0"/>
              <a:t>to</a:t>
            </a:r>
            <a:r>
              <a:rPr lang="zh-CN" altLang="en-US" b="1" dirty="0"/>
              <a:t> </a:t>
            </a:r>
            <a:r>
              <a:rPr lang="en-US" altLang="zh-CN" b="1" dirty="0"/>
              <a:t>understand</a:t>
            </a:r>
            <a:r>
              <a:rPr lang="zh-CN" altLang="en-US" b="1" dirty="0"/>
              <a:t> </a:t>
            </a:r>
            <a:r>
              <a:rPr lang="en-US" altLang="zh-CN" b="1" dirty="0"/>
              <a:t>any</a:t>
            </a:r>
            <a:r>
              <a:rPr lang="zh-CN" altLang="en-US" b="1" dirty="0"/>
              <a:t> </a:t>
            </a:r>
            <a:r>
              <a:rPr lang="en-US" altLang="zh-CN" b="1" dirty="0"/>
              <a:t>seen</a:t>
            </a:r>
            <a:r>
              <a:rPr lang="zh-CN" altLang="en-US" b="1" dirty="0"/>
              <a:t> </a:t>
            </a:r>
            <a:r>
              <a:rPr lang="en-US" altLang="zh-CN" b="1" dirty="0"/>
              <a:t>documents</a:t>
            </a:r>
            <a:r>
              <a:rPr lang="zh-CN" altLang="en-US" b="1" dirty="0"/>
              <a:t> </a:t>
            </a:r>
            <a:r>
              <a:rPr lang="en-US" altLang="zh-CN" b="1" dirty="0"/>
              <a:t>using</a:t>
            </a:r>
            <a:r>
              <a:rPr lang="zh-CN" altLang="en-US" b="1" dirty="0"/>
              <a:t> </a:t>
            </a:r>
            <a:r>
              <a:rPr lang="en-US" altLang="zh-CN" b="1" dirty="0"/>
              <a:t>only</a:t>
            </a:r>
            <a:r>
              <a:rPr lang="zh-CN" altLang="en-US" b="1" dirty="0"/>
              <a:t> </a:t>
            </a:r>
            <a:r>
              <a:rPr lang="en-US" altLang="zh-CN" b="1" dirty="0"/>
              <a:t>one</a:t>
            </a:r>
            <a:r>
              <a:rPr lang="zh-CN" altLang="en-US" b="1" dirty="0"/>
              <a:t> </a:t>
            </a:r>
            <a:r>
              <a:rPr lang="en-US" altLang="zh-CN" b="1" dirty="0"/>
              <a:t>single</a:t>
            </a:r>
            <a:r>
              <a:rPr lang="zh-CN" altLang="en-US" b="1" dirty="0"/>
              <a:t> </a:t>
            </a:r>
            <a:r>
              <a:rPr lang="en-US" altLang="zh-CN" b="1" dirty="0"/>
              <a:t>AI</a:t>
            </a:r>
            <a:r>
              <a:rPr lang="zh-CN" altLang="en-US" b="1" dirty="0"/>
              <a:t> </a:t>
            </a:r>
            <a:r>
              <a:rPr lang="en-US" altLang="zh-CN" b="1" dirty="0"/>
              <a:t>model.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dirty="0"/>
              <a:t>Propose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understand</a:t>
            </a:r>
            <a:r>
              <a:rPr lang="zh-CN" altLang="en-US" sz="1600" dirty="0"/>
              <a:t> </a:t>
            </a:r>
            <a:r>
              <a:rPr lang="en-US" altLang="zh-CN" sz="1600" dirty="0"/>
              <a:t>documents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terms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both</a:t>
            </a:r>
            <a:r>
              <a:rPr lang="zh-CN" altLang="en-US" sz="1600" dirty="0"/>
              <a:t> </a:t>
            </a:r>
            <a:r>
              <a:rPr lang="en-US" altLang="zh-CN" sz="1600" dirty="0"/>
              <a:t>key</a:t>
            </a:r>
            <a:r>
              <a:rPr lang="zh-CN" altLang="en-US" sz="1600" dirty="0"/>
              <a:t> </a:t>
            </a:r>
            <a:r>
              <a:rPr lang="en-US" altLang="zh-CN" sz="1600" dirty="0"/>
              <a:t>information</a:t>
            </a:r>
            <a:r>
              <a:rPr lang="zh-CN" altLang="en-US" sz="1600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dirty="0"/>
              <a:t>tables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employing</a:t>
            </a:r>
            <a:r>
              <a:rPr lang="zh-CN" altLang="en-US" sz="1600" dirty="0"/>
              <a:t> </a:t>
            </a:r>
            <a:r>
              <a:rPr lang="en-US" altLang="zh-CN" sz="1600" dirty="0"/>
              <a:t>either</a:t>
            </a:r>
            <a:r>
              <a:rPr lang="zh-CN" altLang="en-US" sz="1600" dirty="0"/>
              <a:t> </a:t>
            </a:r>
            <a:r>
              <a:rPr lang="en-US" altLang="zh-CN" sz="1600" dirty="0"/>
              <a:t>semantic,</a:t>
            </a:r>
            <a:r>
              <a:rPr lang="zh-CN" altLang="en-US" sz="1600" dirty="0"/>
              <a:t> </a:t>
            </a:r>
            <a:r>
              <a:rPr lang="en-US" altLang="zh-CN" sz="1600" dirty="0"/>
              <a:t>spatial,</a:t>
            </a:r>
            <a:r>
              <a:rPr lang="zh-CN" altLang="en-US" sz="1600" dirty="0"/>
              <a:t> </a:t>
            </a:r>
            <a:r>
              <a:rPr lang="en-US" altLang="zh-CN" sz="1600" dirty="0"/>
              <a:t>or</a:t>
            </a:r>
            <a:r>
              <a:rPr lang="zh-CN" altLang="en-US" sz="1600" dirty="0"/>
              <a:t> </a:t>
            </a:r>
            <a:r>
              <a:rPr lang="en-US" altLang="zh-CN" sz="1600" dirty="0"/>
              <a:t>image-level</a:t>
            </a:r>
            <a:r>
              <a:rPr lang="zh-CN" altLang="en-US" sz="1600" dirty="0"/>
              <a:t> </a:t>
            </a:r>
            <a:r>
              <a:rPr lang="en-US" altLang="zh-CN" sz="1600" dirty="0"/>
              <a:t>texture</a:t>
            </a:r>
            <a:r>
              <a:rPr lang="zh-CN" altLang="en-US" sz="1600" dirty="0"/>
              <a:t> </a:t>
            </a:r>
            <a:r>
              <a:rPr lang="en-US" altLang="zh-CN" sz="1600" dirty="0"/>
              <a:t>features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conducting</a:t>
            </a:r>
            <a:r>
              <a:rPr lang="zh-CN" altLang="en-US" sz="1600" dirty="0"/>
              <a:t> </a:t>
            </a:r>
            <a:r>
              <a:rPr lang="en-US" altLang="zh-CN" sz="1600" dirty="0"/>
              <a:t>multi-class</a:t>
            </a:r>
            <a:r>
              <a:rPr lang="zh-CN" altLang="en-US" sz="1600" dirty="0"/>
              <a:t> </a:t>
            </a:r>
            <a:r>
              <a:rPr lang="en-US" altLang="zh-CN" sz="1600" dirty="0"/>
              <a:t>training.</a:t>
            </a:r>
            <a:endParaRPr lang="en-US" sz="16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415B08C-DE9C-BF4E-ACE6-2678F0788129}"/>
              </a:ext>
            </a:extLst>
          </p:cNvPr>
          <p:cNvGrpSpPr/>
          <p:nvPr/>
        </p:nvGrpSpPr>
        <p:grpSpPr>
          <a:xfrm>
            <a:off x="2790136" y="3534168"/>
            <a:ext cx="6426200" cy="876300"/>
            <a:chOff x="2882900" y="3732948"/>
            <a:chExt cx="6426200" cy="8763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3E74B8C-F11F-D74A-BAC0-F010FF446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2900" y="3732948"/>
              <a:ext cx="6426200" cy="876300"/>
            </a:xfrm>
            <a:prstGeom prst="rect">
              <a:avLst/>
            </a:prstGeom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20A56C5-F33E-3149-BDCE-C90D2475F594}"/>
                </a:ext>
              </a:extLst>
            </p:cNvPr>
            <p:cNvSpPr/>
            <p:nvPr/>
          </p:nvSpPr>
          <p:spPr>
            <a:xfrm>
              <a:off x="5920153" y="3921625"/>
              <a:ext cx="484415" cy="663454"/>
            </a:xfrm>
            <a:prstGeom prst="roundRect">
              <a:avLst>
                <a:gd name="adj" fmla="val 34717"/>
              </a:avLst>
            </a:prstGeom>
            <a:solidFill>
              <a:schemeClr val="accent1">
                <a:alpha val="35000"/>
              </a:schemeClr>
            </a:solidFill>
            <a:ln>
              <a:noFill/>
            </a:ln>
            <a:effectLst>
              <a:glow rad="63500">
                <a:schemeClr val="bg2">
                  <a:lumMod val="90000"/>
                  <a:alpha val="40000"/>
                </a:schemeClr>
              </a:glow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pic>
        <p:nvPicPr>
          <p:cNvPr id="12" name="Picture 2">
            <a:extLst>
              <a:ext uri="{FF2B5EF4-FFF2-40B4-BE49-F238E27FC236}">
                <a16:creationId xmlns:a16="http://schemas.microsoft.com/office/drawing/2014/main" id="{0E23C2DA-4E79-524B-949C-87AA11708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514" y="1256989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0705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8B36B7-5233-0345-AAF4-9291FFD655E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252AD0-67C3-E240-B83E-1E7D069DF6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2E480B53-3DFA-5B43-97BF-63793BC8381A}"/>
              </a:ext>
            </a:extLst>
          </p:cNvPr>
          <p:cNvSpPr/>
          <p:nvPr/>
        </p:nvSpPr>
        <p:spPr>
          <a:xfrm>
            <a:off x="6191112" y="2859851"/>
            <a:ext cx="2320290" cy="866215"/>
          </a:xfrm>
          <a:prstGeom prst="cube">
            <a:avLst>
              <a:gd name="adj" fmla="val 2305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CUTIE</a:t>
            </a:r>
            <a:endParaRPr lang="en-US" sz="1600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D48F5F73-ED47-3D4D-9F78-FEBF4B127CC0}"/>
              </a:ext>
            </a:extLst>
          </p:cNvPr>
          <p:cNvSpPr/>
          <p:nvPr/>
        </p:nvSpPr>
        <p:spPr>
          <a:xfrm>
            <a:off x="1843539" y="3178604"/>
            <a:ext cx="240030" cy="22871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495A965-0423-AF45-B9CF-282B42C6D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003702"/>
              </p:ext>
            </p:extLst>
          </p:nvPr>
        </p:nvGraphicFramePr>
        <p:xfrm flipH="1">
          <a:off x="2213334" y="1690961"/>
          <a:ext cx="3600000" cy="3203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87734795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9039658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94093361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15600116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185714571"/>
                    </a:ext>
                  </a:extLst>
                </a:gridCol>
              </a:tblGrid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BIEVENIDO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AL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SERVICIO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4823558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TAXI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DEL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A.P.C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DE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MADRID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286322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EUGENIO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DOMINGUEZ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GALLEG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007758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N°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LICENCIA: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14670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2071379"/>
                  </a:ext>
                </a:extLst>
              </a:tr>
              <a:tr h="442536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...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812345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TOTAL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(I/IVA):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12,45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€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4823073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zh-CN" alt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**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I.V.A.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INCLUTIDO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zh-CN" alt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**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4780763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DIST.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SERVICIO: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5,9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km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048671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TARIFAS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TR: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1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4160420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HORA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INICIO: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08:59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8797521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HORA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FINAL: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09:23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5424295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-DATOS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CLIENTE: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589178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-ORIGEN: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9751031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-DESTINO: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1257579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CDD494A-E3DB-184A-9356-8F8F4ECB6E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209577"/>
              </p:ext>
            </p:extLst>
          </p:nvPr>
        </p:nvGraphicFramePr>
        <p:xfrm flipH="1">
          <a:off x="8889180" y="1690961"/>
          <a:ext cx="3600000" cy="3203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87734795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9039658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94093361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15600116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185714571"/>
                    </a:ext>
                  </a:extLst>
                </a:gridCol>
              </a:tblGrid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BIEVENIDO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AL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SERVICIO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823558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TAXI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DEL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A.P.C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DE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MADRID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286322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EUGENIO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DOMINGUEZ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GALLEG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007758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N°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LICENCIA: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14670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071379"/>
                  </a:ext>
                </a:extLst>
              </a:tr>
              <a:tr h="442536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...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812345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TOTAL</a:t>
                      </a:r>
                    </a:p>
                  </a:txBody>
                  <a:tcPr anchor="ctr">
                    <a:solidFill>
                      <a:srgbClr val="EFB1B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(I/IVA):</a:t>
                      </a:r>
                    </a:p>
                  </a:txBody>
                  <a:tcPr anchor="ctr">
                    <a:solidFill>
                      <a:srgbClr val="EFB1B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12,45</a:t>
                      </a:r>
                    </a:p>
                  </a:txBody>
                  <a:tcPr anchor="ctr">
                    <a:solidFill>
                      <a:srgbClr val="EFB1B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€</a:t>
                      </a:r>
                    </a:p>
                  </a:txBody>
                  <a:tcPr anchor="ctr">
                    <a:solidFill>
                      <a:srgbClr val="EF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823073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zh-CN" alt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**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I.V.A.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INCLUTIDO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zh-CN" alt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**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780763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DIST.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SERVICIO: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5,9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km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048671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TARIFAS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TR: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1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160420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HORA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INICIO: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08:59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797521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HORA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FINAL: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09:23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424295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-DATOS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CLIENTE: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589178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-ORIGEN: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751031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-DESTINO: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257579"/>
                  </a:ext>
                </a:extLst>
              </a:tr>
            </a:tbl>
          </a:graphicData>
        </a:graphic>
      </p:graphicFrame>
      <p:sp>
        <p:nvSpPr>
          <p:cNvPr id="18" name="Right Arrow 17">
            <a:extLst>
              <a:ext uri="{FF2B5EF4-FFF2-40B4-BE49-F238E27FC236}">
                <a16:creationId xmlns:a16="http://schemas.microsoft.com/office/drawing/2014/main" id="{89B39DAD-E2C0-C648-AF3F-BB32EF5A63E4}"/>
              </a:ext>
            </a:extLst>
          </p:cNvPr>
          <p:cNvSpPr/>
          <p:nvPr/>
        </p:nvSpPr>
        <p:spPr>
          <a:xfrm>
            <a:off x="5897241" y="3167230"/>
            <a:ext cx="240030" cy="22871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C4DEAFBB-409E-2F4F-98F4-4A6E802646E6}"/>
              </a:ext>
            </a:extLst>
          </p:cNvPr>
          <p:cNvSpPr/>
          <p:nvPr/>
        </p:nvSpPr>
        <p:spPr>
          <a:xfrm>
            <a:off x="8572293" y="3167229"/>
            <a:ext cx="240030" cy="22871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407668-EA62-574B-BC05-35FC1DFA928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1515" y="1887952"/>
            <a:ext cx="1838149" cy="28553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C8E4FEF-D9C3-0648-B9F4-EB13182CC0C9}"/>
              </a:ext>
            </a:extLst>
          </p:cNvPr>
          <p:cNvSpPr txBox="1"/>
          <p:nvPr/>
        </p:nvSpPr>
        <p:spPr>
          <a:xfrm>
            <a:off x="1843539" y="3006819"/>
            <a:ext cx="171522" cy="23083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42B6E0-2343-DB40-9C4E-2C9F1ABBC765}"/>
              </a:ext>
            </a:extLst>
          </p:cNvPr>
          <p:cNvSpPr txBox="1"/>
          <p:nvPr/>
        </p:nvSpPr>
        <p:spPr>
          <a:xfrm>
            <a:off x="5914280" y="2992299"/>
            <a:ext cx="179536" cy="23083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AC4F57-2F90-6F46-A1EF-050F56940E4E}"/>
              </a:ext>
            </a:extLst>
          </p:cNvPr>
          <p:cNvSpPr txBox="1"/>
          <p:nvPr/>
        </p:nvSpPr>
        <p:spPr>
          <a:xfrm>
            <a:off x="8589332" y="2981598"/>
            <a:ext cx="171522" cy="23083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4641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B91E7F-E72C-BD4D-A84F-EE4C6682D58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EB5620-C312-4249-B260-27CDA797B54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23802E-B894-724B-84AD-67F2FED85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E9893F8-083A-A445-8805-986A1538C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514" y="1256989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5D046D9-E508-F74E-A530-D68532494F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256415"/>
              </p:ext>
            </p:extLst>
          </p:nvPr>
        </p:nvGraphicFramePr>
        <p:xfrm>
          <a:off x="1383045" y="4579826"/>
          <a:ext cx="9812214" cy="1635573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690302">
                  <a:extLst>
                    <a:ext uri="{9D8B030D-6E8A-4147-A177-3AD203B41FA5}">
                      <a16:colId xmlns:a16="http://schemas.microsoft.com/office/drawing/2014/main" val="2485266940"/>
                    </a:ext>
                  </a:extLst>
                </a:gridCol>
                <a:gridCol w="1353652">
                  <a:extLst>
                    <a:ext uri="{9D8B030D-6E8A-4147-A177-3AD203B41FA5}">
                      <a16:colId xmlns:a16="http://schemas.microsoft.com/office/drawing/2014/main" val="3718750154"/>
                    </a:ext>
                  </a:extLst>
                </a:gridCol>
                <a:gridCol w="1353652">
                  <a:extLst>
                    <a:ext uri="{9D8B030D-6E8A-4147-A177-3AD203B41FA5}">
                      <a16:colId xmlns:a16="http://schemas.microsoft.com/office/drawing/2014/main" val="1664929740"/>
                    </a:ext>
                  </a:extLst>
                </a:gridCol>
                <a:gridCol w="1353652">
                  <a:extLst>
                    <a:ext uri="{9D8B030D-6E8A-4147-A177-3AD203B41FA5}">
                      <a16:colId xmlns:a16="http://schemas.microsoft.com/office/drawing/2014/main" val="1668907333"/>
                    </a:ext>
                  </a:extLst>
                </a:gridCol>
                <a:gridCol w="1353652">
                  <a:extLst>
                    <a:ext uri="{9D8B030D-6E8A-4147-A177-3AD203B41FA5}">
                      <a16:colId xmlns:a16="http://schemas.microsoft.com/office/drawing/2014/main" val="2205383312"/>
                    </a:ext>
                  </a:extLst>
                </a:gridCol>
                <a:gridCol w="1353652">
                  <a:extLst>
                    <a:ext uri="{9D8B030D-6E8A-4147-A177-3AD203B41FA5}">
                      <a16:colId xmlns:a16="http://schemas.microsoft.com/office/drawing/2014/main" val="926599872"/>
                    </a:ext>
                  </a:extLst>
                </a:gridCol>
                <a:gridCol w="1353652">
                  <a:extLst>
                    <a:ext uri="{9D8B030D-6E8A-4147-A177-3AD203B41FA5}">
                      <a16:colId xmlns:a16="http://schemas.microsoft.com/office/drawing/2014/main" val="1186224290"/>
                    </a:ext>
                  </a:extLst>
                </a:gridCol>
              </a:tblGrid>
              <a:tr h="54519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Taxi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Meals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Ent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/>
                        <a:t>Hotel</a:t>
                      </a:r>
                      <a:endParaRPr 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#</a:t>
                      </a:r>
                      <a:r>
                        <a:rPr lang="en-US" altLang="zh-CN" sz="1200" dirty="0" err="1"/>
                        <a:t>Params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Time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Cost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(CPU)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Time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Cost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(GPU)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3458937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CUTIE</a:t>
                      </a:r>
                      <a:r>
                        <a:rPr lang="zh-CN" altLang="en-US" sz="1100" dirty="0"/>
                        <a:t> </a:t>
                      </a:r>
                      <a:endParaRPr lang="en-US" altLang="zh-CN" sz="1100" dirty="0"/>
                    </a:p>
                    <a:p>
                      <a:pPr algn="ctr"/>
                      <a:r>
                        <a:rPr lang="en-US" altLang="zh-CN" sz="1100" dirty="0"/>
                        <a:t>(trained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from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scratch)</a:t>
                      </a:r>
                      <a:r>
                        <a:rPr lang="zh-CN" altLang="en-US" sz="1100" dirty="0"/>
                        <a:t> 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94.0%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81.5%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/>
                        <a:t>74.6%</a:t>
                      </a:r>
                      <a:endParaRPr lang="en-US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14M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0.94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~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1.28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s/F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0.02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~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0.16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s/F</a:t>
                      </a:r>
                      <a:r>
                        <a:rPr lang="zh-CN" altLang="en-US" sz="1100" dirty="0"/>
                        <a:t> </a:t>
                      </a:r>
                      <a:endParaRPr lang="en-US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2887122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BERT</a:t>
                      </a:r>
                      <a:r>
                        <a:rPr lang="zh-CN" altLang="en-US" sz="1100" dirty="0"/>
                        <a:t> </a:t>
                      </a:r>
                      <a:endParaRPr lang="en-US" altLang="zh-CN" sz="1100" dirty="0"/>
                    </a:p>
                    <a:p>
                      <a:pPr algn="ctr"/>
                      <a:r>
                        <a:rPr lang="en-US" altLang="zh-CN" sz="1100" dirty="0"/>
                        <a:t>(transfer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learned)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88.1%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80.1%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/>
                        <a:t>71.7%</a:t>
                      </a:r>
                      <a:endParaRPr lang="en-US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110M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760557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76AFFD3-472E-7046-B0EE-F3294B0FD467}"/>
              </a:ext>
            </a:extLst>
          </p:cNvPr>
          <p:cNvSpPr txBox="1"/>
          <p:nvPr/>
        </p:nvSpPr>
        <p:spPr>
          <a:xfrm>
            <a:off x="1210965" y="1230485"/>
            <a:ext cx="10156374" cy="1308050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b="1" dirty="0"/>
              <a:t>Training</a:t>
            </a:r>
            <a:r>
              <a:rPr lang="zh-CN" altLang="en-US" b="1" dirty="0"/>
              <a:t> </a:t>
            </a:r>
            <a:r>
              <a:rPr lang="en-US" altLang="zh-CN" b="1" dirty="0"/>
              <a:t>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4,484</a:t>
            </a:r>
            <a:r>
              <a:rPr lang="zh-CN" altLang="en-US" sz="1600" dirty="0"/>
              <a:t> </a:t>
            </a:r>
            <a:r>
              <a:rPr lang="en-US" altLang="zh-CN" sz="1600" dirty="0"/>
              <a:t>annotated</a:t>
            </a:r>
            <a:r>
              <a:rPr lang="zh-CN" altLang="en-US" sz="1600" dirty="0"/>
              <a:t> </a:t>
            </a:r>
            <a:r>
              <a:rPr lang="en-US" altLang="zh-CN" sz="1600" dirty="0"/>
              <a:t>scanned</a:t>
            </a:r>
            <a:r>
              <a:rPr lang="zh-CN" altLang="en-US" sz="1600" dirty="0"/>
              <a:t> </a:t>
            </a:r>
            <a:r>
              <a:rPr lang="en-US" altLang="zh-CN" sz="1600" dirty="0"/>
              <a:t>Spanish</a:t>
            </a:r>
            <a:r>
              <a:rPr lang="zh-CN" altLang="en-US" sz="1600" dirty="0"/>
              <a:t> </a:t>
            </a:r>
            <a:r>
              <a:rPr lang="en-US" altLang="zh-CN" sz="1600" dirty="0"/>
              <a:t>receipt</a:t>
            </a:r>
            <a:r>
              <a:rPr lang="zh-CN" altLang="en-US" sz="1600" dirty="0"/>
              <a:t> </a:t>
            </a:r>
            <a:r>
              <a:rPr lang="en-US" altLang="zh-CN" sz="1600" dirty="0"/>
              <a:t>documents</a:t>
            </a:r>
            <a:r>
              <a:rPr lang="zh-CN" altLang="en-US" sz="1600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dirty="0"/>
              <a:t>9</a:t>
            </a:r>
            <a:r>
              <a:rPr lang="zh-CN" altLang="en-US" sz="1600" dirty="0"/>
              <a:t> </a:t>
            </a:r>
            <a:r>
              <a:rPr lang="en-US" altLang="zh-CN" sz="1600" dirty="0"/>
              <a:t>different</a:t>
            </a:r>
            <a:r>
              <a:rPr lang="zh-CN" altLang="en-US" sz="1600" dirty="0"/>
              <a:t> </a:t>
            </a:r>
            <a:r>
              <a:rPr lang="en-US" altLang="zh-CN" sz="1600" dirty="0"/>
              <a:t>classes:</a:t>
            </a:r>
            <a:r>
              <a:rPr lang="zh-CN" altLang="en-US" sz="1600" dirty="0"/>
              <a:t> </a:t>
            </a:r>
            <a:r>
              <a:rPr lang="en-US" sz="1600" dirty="0"/>
              <a:t>’</a:t>
            </a:r>
            <a:r>
              <a:rPr lang="en-US" sz="1600" dirty="0" err="1"/>
              <a:t>DontCare</a:t>
            </a:r>
            <a:r>
              <a:rPr lang="en-US" sz="1600" dirty="0"/>
              <a:t>’, ’</a:t>
            </a:r>
            <a:r>
              <a:rPr lang="en-US" sz="1600" dirty="0" err="1"/>
              <a:t>VendorName</a:t>
            </a:r>
            <a:r>
              <a:rPr lang="en-US" sz="1600" dirty="0"/>
              <a:t>’, ’</a:t>
            </a:r>
            <a:r>
              <a:rPr lang="en-US" sz="1600" dirty="0" err="1"/>
              <a:t>VendorTaxID</a:t>
            </a:r>
            <a:r>
              <a:rPr lang="en-US" sz="1600" dirty="0"/>
              <a:t>’, ’</a:t>
            </a:r>
            <a:r>
              <a:rPr lang="en-US" sz="1600" dirty="0" err="1"/>
              <a:t>InvoiceDate</a:t>
            </a:r>
            <a:r>
              <a:rPr lang="en-US" sz="1600" dirty="0"/>
              <a:t>’, ’</a:t>
            </a:r>
            <a:r>
              <a:rPr lang="en-US" sz="1600" dirty="0" err="1"/>
              <a:t>InvoiceNumber</a:t>
            </a:r>
            <a:r>
              <a:rPr lang="en-US" sz="1600" dirty="0"/>
              <a:t>’, ’</a:t>
            </a:r>
            <a:r>
              <a:rPr lang="en-US" sz="1600" dirty="0" err="1"/>
              <a:t>ExpenseAmount</a:t>
            </a:r>
            <a:r>
              <a:rPr lang="en-US" sz="1600" dirty="0"/>
              <a:t>’, ’</a:t>
            </a:r>
            <a:r>
              <a:rPr lang="en-US" sz="1600" dirty="0" err="1"/>
              <a:t>BaseAmount</a:t>
            </a:r>
            <a:r>
              <a:rPr lang="en-US" sz="1600" dirty="0"/>
              <a:t>’, ’</a:t>
            </a:r>
            <a:r>
              <a:rPr lang="en-US" sz="1600" dirty="0" err="1"/>
              <a:t>TaxAmount</a:t>
            </a:r>
            <a:r>
              <a:rPr lang="en-US" sz="1600" dirty="0"/>
              <a:t>’, and ’</a:t>
            </a:r>
            <a:r>
              <a:rPr lang="en-US" sz="1600" dirty="0" err="1"/>
              <a:t>TaxRate</a:t>
            </a:r>
            <a:r>
              <a:rPr lang="en-US" sz="1600" dirty="0"/>
              <a:t>’. </a:t>
            </a:r>
            <a:r>
              <a:rPr lang="en-US" altLang="zh-CN" sz="1600" dirty="0"/>
              <a:t>Samples</a:t>
            </a:r>
            <a:r>
              <a:rPr lang="zh-CN" altLang="en-US" sz="1600" dirty="0"/>
              <a:t> </a:t>
            </a:r>
            <a:r>
              <a:rPr lang="en-US" altLang="zh-CN" sz="1600" dirty="0"/>
              <a:t>are</a:t>
            </a:r>
            <a:r>
              <a:rPr lang="zh-CN" altLang="en-US" sz="1600" dirty="0"/>
              <a:t> </a:t>
            </a:r>
            <a:r>
              <a:rPr lang="en-US" altLang="zh-CN" sz="1600" dirty="0"/>
              <a:t>evenly</a:t>
            </a:r>
            <a:r>
              <a:rPr lang="zh-CN" altLang="en-US" sz="1600" dirty="0"/>
              <a:t> </a:t>
            </a:r>
            <a:r>
              <a:rPr lang="en-US" altLang="zh-CN" sz="1600" dirty="0"/>
              <a:t>distributed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training</a:t>
            </a:r>
            <a:r>
              <a:rPr lang="zh-CN" altLang="en-US" sz="1600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dirty="0"/>
              <a:t>test</a:t>
            </a:r>
            <a:r>
              <a:rPr lang="zh-CN" altLang="en-US" sz="1600" dirty="0"/>
              <a:t> </a:t>
            </a:r>
            <a:r>
              <a:rPr lang="en-US" altLang="zh-CN" sz="1600" dirty="0"/>
              <a:t>set.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0E8050-7D32-5E47-B24A-83D965A8A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700" y="2221086"/>
            <a:ext cx="3784600" cy="1016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BE5DA9-24DB-CA48-A0B2-9E01CC5024B0}"/>
              </a:ext>
            </a:extLst>
          </p:cNvPr>
          <p:cNvSpPr txBox="1"/>
          <p:nvPr/>
        </p:nvSpPr>
        <p:spPr>
          <a:xfrm>
            <a:off x="1210965" y="3434655"/>
            <a:ext cx="10156374" cy="1308050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b="1" dirty="0"/>
              <a:t>Evaluation</a:t>
            </a:r>
            <a:r>
              <a:rPr lang="zh-CN" altLang="en-US" b="1" dirty="0"/>
              <a:t> </a:t>
            </a:r>
            <a:r>
              <a:rPr lang="en-US" altLang="zh-CN" b="1" dirty="0"/>
              <a:t>Results</a:t>
            </a:r>
            <a:r>
              <a:rPr lang="zh-CN" altLang="en-US" b="1" dirty="0"/>
              <a:t> </a:t>
            </a:r>
            <a:r>
              <a:rPr lang="en-US" altLang="zh-CN" b="1" dirty="0"/>
              <a:t>(AP</a:t>
            </a:r>
            <a:r>
              <a:rPr lang="en-US" altLang="zh-CN" dirty="0"/>
              <a:t>/</a:t>
            </a:r>
            <a:r>
              <a:rPr lang="en-US" altLang="zh-CN" dirty="0" err="1"/>
              <a:t>softAP</a:t>
            </a:r>
            <a:r>
              <a:rPr lang="en-US" altLang="zh-CN" b="1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b="1" dirty="0"/>
              <a:t>AP</a:t>
            </a:r>
            <a:r>
              <a:rPr lang="en-US" altLang="zh-CN" sz="1600" dirty="0"/>
              <a:t>:</a:t>
            </a:r>
            <a:r>
              <a:rPr lang="zh-CN" altLang="en-US" sz="1600" dirty="0"/>
              <a:t> </a:t>
            </a:r>
            <a:r>
              <a:rPr lang="en-US" sz="1600" dirty="0"/>
              <a:t>one class is determined as correct only when every single token in the class is correct</a:t>
            </a:r>
            <a:r>
              <a:rPr lang="en-US" altLang="zh-CN" sz="16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dirty="0" err="1"/>
              <a:t>softAP</a:t>
            </a:r>
            <a:r>
              <a:rPr lang="en-US" altLang="zh-CN" sz="1600" dirty="0"/>
              <a:t>:</a:t>
            </a:r>
            <a:r>
              <a:rPr lang="zh-CN" altLang="en-US" sz="1600" dirty="0"/>
              <a:t> </a:t>
            </a:r>
            <a:r>
              <a:rPr lang="en-US" altLang="zh-CN" sz="1600" dirty="0"/>
              <a:t>one</a:t>
            </a:r>
            <a:r>
              <a:rPr lang="zh-CN" altLang="en-US" sz="1600" dirty="0"/>
              <a:t> </a:t>
            </a:r>
            <a:r>
              <a:rPr lang="en-US" sz="1600" dirty="0"/>
              <a:t>class is determined as correct as if positive ground truths are correctly predicted even if some false positives are included in the final prediction</a:t>
            </a:r>
            <a:r>
              <a:rPr lang="en-US" altLang="zh-CN" sz="1600" dirty="0"/>
              <a:t>.</a:t>
            </a:r>
            <a:endParaRPr lang="en-US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23580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B91E7F-E72C-BD4D-A84F-EE4C6682D58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EB5620-C312-4249-B260-27CDA797B54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23802E-B894-724B-84AD-67F2FED85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E9893F8-083A-A445-8805-986A1538C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514" y="1256989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5D046D9-E508-F74E-A530-D68532494F68}"/>
              </a:ext>
            </a:extLst>
          </p:cNvPr>
          <p:cNvGraphicFramePr>
            <a:graphicFrameLocks noGrp="1"/>
          </p:cNvGraphicFramePr>
          <p:nvPr/>
        </p:nvGraphicFramePr>
        <p:xfrm>
          <a:off x="1383045" y="4579826"/>
          <a:ext cx="9812214" cy="1635573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690302">
                  <a:extLst>
                    <a:ext uri="{9D8B030D-6E8A-4147-A177-3AD203B41FA5}">
                      <a16:colId xmlns:a16="http://schemas.microsoft.com/office/drawing/2014/main" val="2485266940"/>
                    </a:ext>
                  </a:extLst>
                </a:gridCol>
                <a:gridCol w="1353652">
                  <a:extLst>
                    <a:ext uri="{9D8B030D-6E8A-4147-A177-3AD203B41FA5}">
                      <a16:colId xmlns:a16="http://schemas.microsoft.com/office/drawing/2014/main" val="3718750154"/>
                    </a:ext>
                  </a:extLst>
                </a:gridCol>
                <a:gridCol w="1353652">
                  <a:extLst>
                    <a:ext uri="{9D8B030D-6E8A-4147-A177-3AD203B41FA5}">
                      <a16:colId xmlns:a16="http://schemas.microsoft.com/office/drawing/2014/main" val="1664929740"/>
                    </a:ext>
                  </a:extLst>
                </a:gridCol>
                <a:gridCol w="1353652">
                  <a:extLst>
                    <a:ext uri="{9D8B030D-6E8A-4147-A177-3AD203B41FA5}">
                      <a16:colId xmlns:a16="http://schemas.microsoft.com/office/drawing/2014/main" val="1668907333"/>
                    </a:ext>
                  </a:extLst>
                </a:gridCol>
                <a:gridCol w="1353652">
                  <a:extLst>
                    <a:ext uri="{9D8B030D-6E8A-4147-A177-3AD203B41FA5}">
                      <a16:colId xmlns:a16="http://schemas.microsoft.com/office/drawing/2014/main" val="2205383312"/>
                    </a:ext>
                  </a:extLst>
                </a:gridCol>
                <a:gridCol w="1353652">
                  <a:extLst>
                    <a:ext uri="{9D8B030D-6E8A-4147-A177-3AD203B41FA5}">
                      <a16:colId xmlns:a16="http://schemas.microsoft.com/office/drawing/2014/main" val="926599872"/>
                    </a:ext>
                  </a:extLst>
                </a:gridCol>
                <a:gridCol w="1353652">
                  <a:extLst>
                    <a:ext uri="{9D8B030D-6E8A-4147-A177-3AD203B41FA5}">
                      <a16:colId xmlns:a16="http://schemas.microsoft.com/office/drawing/2014/main" val="1186224290"/>
                    </a:ext>
                  </a:extLst>
                </a:gridCol>
              </a:tblGrid>
              <a:tr h="54519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Taxi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Meals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Ent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/>
                        <a:t>Hotel</a:t>
                      </a:r>
                      <a:endParaRPr 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#</a:t>
                      </a:r>
                      <a:r>
                        <a:rPr lang="en-US" altLang="zh-CN" sz="1200" dirty="0" err="1"/>
                        <a:t>Params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Time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Cost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(CPU)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Time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Cost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(GPU)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3458937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CUTIE</a:t>
                      </a:r>
                      <a:r>
                        <a:rPr lang="zh-CN" altLang="en-US" sz="1100" dirty="0"/>
                        <a:t> </a:t>
                      </a:r>
                      <a:endParaRPr lang="en-US" altLang="zh-CN" sz="1100" dirty="0"/>
                    </a:p>
                    <a:p>
                      <a:pPr algn="ctr"/>
                      <a:r>
                        <a:rPr lang="en-US" altLang="zh-CN" sz="1100" dirty="0"/>
                        <a:t>(trained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from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scratch)</a:t>
                      </a:r>
                      <a:r>
                        <a:rPr lang="zh-CN" altLang="en-US" sz="1100" dirty="0"/>
                        <a:t> 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94.0%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/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97.3%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81.5%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/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89.7%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/>
                        <a:t>74.6%</a:t>
                      </a:r>
                      <a:r>
                        <a:rPr lang="zh-CN" altLang="en-US" sz="1100" kern="1200" dirty="0"/>
                        <a:t> </a:t>
                      </a:r>
                      <a:r>
                        <a:rPr lang="en-US" altLang="zh-CN" sz="1100" kern="1200" dirty="0"/>
                        <a:t>/</a:t>
                      </a:r>
                      <a:r>
                        <a:rPr lang="zh-CN" altLang="en-US" sz="1100" kern="1200" dirty="0"/>
                        <a:t> </a:t>
                      </a:r>
                      <a:r>
                        <a:rPr lang="en-US" altLang="zh-CN" sz="1100" kern="1200" dirty="0"/>
                        <a:t>87.0%</a:t>
                      </a:r>
                      <a:endParaRPr lang="en-US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14M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0.94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~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1.28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s/F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0.02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~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0.16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s/F</a:t>
                      </a:r>
                      <a:r>
                        <a:rPr lang="zh-CN" altLang="en-US" sz="1100" dirty="0"/>
                        <a:t> </a:t>
                      </a:r>
                      <a:endParaRPr lang="en-US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2887122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BERT</a:t>
                      </a:r>
                      <a:r>
                        <a:rPr lang="zh-CN" altLang="en-US" sz="1100" dirty="0"/>
                        <a:t> </a:t>
                      </a:r>
                      <a:endParaRPr lang="en-US" altLang="zh-CN" sz="1100" dirty="0"/>
                    </a:p>
                    <a:p>
                      <a:pPr algn="ctr"/>
                      <a:r>
                        <a:rPr lang="en-US" altLang="zh-CN" sz="1100" dirty="0"/>
                        <a:t>(transfer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learned)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88.1%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80.1%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/>
                        <a:t>71.7%</a:t>
                      </a:r>
                      <a:endParaRPr lang="en-US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110M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760557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01F74FC-7FE9-E94E-B57A-6359B3478C6C}"/>
              </a:ext>
            </a:extLst>
          </p:cNvPr>
          <p:cNvSpPr txBox="1"/>
          <p:nvPr/>
        </p:nvSpPr>
        <p:spPr>
          <a:xfrm>
            <a:off x="1210965" y="1230485"/>
            <a:ext cx="10156374" cy="1308050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b="1" dirty="0"/>
              <a:t>Training</a:t>
            </a:r>
            <a:r>
              <a:rPr lang="zh-CN" altLang="en-US" b="1" dirty="0"/>
              <a:t> </a:t>
            </a:r>
            <a:r>
              <a:rPr lang="en-US" altLang="zh-CN" b="1" dirty="0"/>
              <a:t>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4,484</a:t>
            </a:r>
            <a:r>
              <a:rPr lang="zh-CN" altLang="en-US" sz="1600" dirty="0"/>
              <a:t> </a:t>
            </a:r>
            <a:r>
              <a:rPr lang="en-US" altLang="zh-CN" sz="1600" dirty="0"/>
              <a:t>annotated</a:t>
            </a:r>
            <a:r>
              <a:rPr lang="zh-CN" altLang="en-US" sz="1600" dirty="0"/>
              <a:t> </a:t>
            </a:r>
            <a:r>
              <a:rPr lang="en-US" altLang="zh-CN" sz="1600" dirty="0"/>
              <a:t>scanned</a:t>
            </a:r>
            <a:r>
              <a:rPr lang="zh-CN" altLang="en-US" sz="1600" dirty="0"/>
              <a:t> </a:t>
            </a:r>
            <a:r>
              <a:rPr lang="en-US" altLang="zh-CN" sz="1600" dirty="0"/>
              <a:t>Spanish</a:t>
            </a:r>
            <a:r>
              <a:rPr lang="zh-CN" altLang="en-US" sz="1600" dirty="0"/>
              <a:t> </a:t>
            </a:r>
            <a:r>
              <a:rPr lang="en-US" altLang="zh-CN" sz="1600" dirty="0"/>
              <a:t>receipt</a:t>
            </a:r>
            <a:r>
              <a:rPr lang="zh-CN" altLang="en-US" sz="1600" dirty="0"/>
              <a:t> </a:t>
            </a:r>
            <a:r>
              <a:rPr lang="en-US" altLang="zh-CN" sz="1600" dirty="0"/>
              <a:t>documents</a:t>
            </a:r>
            <a:r>
              <a:rPr lang="zh-CN" altLang="en-US" sz="1600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dirty="0"/>
              <a:t>9</a:t>
            </a:r>
            <a:r>
              <a:rPr lang="zh-CN" altLang="en-US" sz="1600" dirty="0"/>
              <a:t> </a:t>
            </a:r>
            <a:r>
              <a:rPr lang="en-US" altLang="zh-CN" sz="1600" dirty="0"/>
              <a:t>different</a:t>
            </a:r>
            <a:r>
              <a:rPr lang="zh-CN" altLang="en-US" sz="1600" dirty="0"/>
              <a:t> </a:t>
            </a:r>
            <a:r>
              <a:rPr lang="en-US" altLang="zh-CN" sz="1600" dirty="0"/>
              <a:t>classes:</a:t>
            </a:r>
            <a:r>
              <a:rPr lang="zh-CN" altLang="en-US" sz="1600" dirty="0"/>
              <a:t> </a:t>
            </a:r>
            <a:r>
              <a:rPr lang="en-US" sz="1600" dirty="0"/>
              <a:t>’</a:t>
            </a:r>
            <a:r>
              <a:rPr lang="en-US" sz="1600" dirty="0" err="1"/>
              <a:t>DontCare</a:t>
            </a:r>
            <a:r>
              <a:rPr lang="en-US" sz="1600" dirty="0"/>
              <a:t>’, ’</a:t>
            </a:r>
            <a:r>
              <a:rPr lang="en-US" sz="1600" dirty="0" err="1"/>
              <a:t>VendorName</a:t>
            </a:r>
            <a:r>
              <a:rPr lang="en-US" sz="1600" dirty="0"/>
              <a:t>’, ’</a:t>
            </a:r>
            <a:r>
              <a:rPr lang="en-US" sz="1600" dirty="0" err="1"/>
              <a:t>VendorTaxID</a:t>
            </a:r>
            <a:r>
              <a:rPr lang="en-US" sz="1600" dirty="0"/>
              <a:t>’, ’</a:t>
            </a:r>
            <a:r>
              <a:rPr lang="en-US" sz="1600" dirty="0" err="1"/>
              <a:t>InvoiceDate</a:t>
            </a:r>
            <a:r>
              <a:rPr lang="en-US" sz="1600" dirty="0"/>
              <a:t>’, ’</a:t>
            </a:r>
            <a:r>
              <a:rPr lang="en-US" sz="1600" dirty="0" err="1"/>
              <a:t>InvoiceNumber</a:t>
            </a:r>
            <a:r>
              <a:rPr lang="en-US" sz="1600" dirty="0"/>
              <a:t>’, ’</a:t>
            </a:r>
            <a:r>
              <a:rPr lang="en-US" sz="1600" dirty="0" err="1"/>
              <a:t>ExpenseAmount</a:t>
            </a:r>
            <a:r>
              <a:rPr lang="en-US" sz="1600" dirty="0"/>
              <a:t>’, ’</a:t>
            </a:r>
            <a:r>
              <a:rPr lang="en-US" sz="1600" dirty="0" err="1"/>
              <a:t>BaseAmount</a:t>
            </a:r>
            <a:r>
              <a:rPr lang="en-US" sz="1600" dirty="0"/>
              <a:t>’, ’</a:t>
            </a:r>
            <a:r>
              <a:rPr lang="en-US" sz="1600" dirty="0" err="1"/>
              <a:t>TaxAmount</a:t>
            </a:r>
            <a:r>
              <a:rPr lang="en-US" sz="1600" dirty="0"/>
              <a:t>’, and ’</a:t>
            </a:r>
            <a:r>
              <a:rPr lang="en-US" sz="1600" dirty="0" err="1"/>
              <a:t>TaxRate</a:t>
            </a:r>
            <a:r>
              <a:rPr lang="en-US" sz="1600" dirty="0"/>
              <a:t>’. </a:t>
            </a:r>
            <a:r>
              <a:rPr lang="en-US" altLang="zh-CN" sz="1600" dirty="0"/>
              <a:t>Samples</a:t>
            </a:r>
            <a:r>
              <a:rPr lang="zh-CN" altLang="en-US" sz="1600" dirty="0"/>
              <a:t> </a:t>
            </a:r>
            <a:r>
              <a:rPr lang="en-US" altLang="zh-CN" sz="1600" dirty="0"/>
              <a:t>are</a:t>
            </a:r>
            <a:r>
              <a:rPr lang="zh-CN" altLang="en-US" sz="1600" dirty="0"/>
              <a:t> </a:t>
            </a:r>
            <a:r>
              <a:rPr lang="en-US" altLang="zh-CN" sz="1600" dirty="0"/>
              <a:t>evenly</a:t>
            </a:r>
            <a:r>
              <a:rPr lang="zh-CN" altLang="en-US" sz="1600" dirty="0"/>
              <a:t> </a:t>
            </a:r>
            <a:r>
              <a:rPr lang="en-US" altLang="zh-CN" sz="1600" dirty="0"/>
              <a:t>distributed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training</a:t>
            </a:r>
            <a:r>
              <a:rPr lang="zh-CN" altLang="en-US" sz="1600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dirty="0"/>
              <a:t>test</a:t>
            </a:r>
            <a:r>
              <a:rPr lang="zh-CN" altLang="en-US" sz="1600" dirty="0"/>
              <a:t> </a:t>
            </a:r>
            <a:r>
              <a:rPr lang="en-US" altLang="zh-CN" sz="1600" dirty="0"/>
              <a:t>set.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F32226-6BD9-2141-B13A-4A4849A6BF8A}"/>
              </a:ext>
            </a:extLst>
          </p:cNvPr>
          <p:cNvSpPr txBox="1"/>
          <p:nvPr/>
        </p:nvSpPr>
        <p:spPr>
          <a:xfrm>
            <a:off x="1210965" y="3434655"/>
            <a:ext cx="10156374" cy="1308050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b="1" dirty="0"/>
              <a:t>Evaluation</a:t>
            </a:r>
            <a:r>
              <a:rPr lang="zh-CN" altLang="en-US" b="1" dirty="0"/>
              <a:t> </a:t>
            </a:r>
            <a:r>
              <a:rPr lang="en-US" altLang="zh-CN" b="1" dirty="0"/>
              <a:t>Results</a:t>
            </a:r>
            <a:r>
              <a:rPr lang="zh-CN" altLang="en-US" b="1" dirty="0"/>
              <a:t> </a:t>
            </a:r>
            <a:r>
              <a:rPr lang="en-US" altLang="zh-CN" b="1" dirty="0"/>
              <a:t>(</a:t>
            </a:r>
            <a:r>
              <a:rPr lang="en-US" altLang="zh-CN" dirty="0"/>
              <a:t>AP/</a:t>
            </a:r>
            <a:r>
              <a:rPr lang="en-US" altLang="zh-CN" b="1" dirty="0" err="1"/>
              <a:t>softAP</a:t>
            </a:r>
            <a:r>
              <a:rPr lang="en-US" altLang="zh-CN" b="1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dirty="0"/>
              <a:t>AP:</a:t>
            </a:r>
            <a:r>
              <a:rPr lang="zh-CN" altLang="en-US" sz="1600" dirty="0"/>
              <a:t> </a:t>
            </a:r>
            <a:r>
              <a:rPr lang="en-US" sz="1600" dirty="0"/>
              <a:t>one class is determined as correct only when every single token in the class is correct</a:t>
            </a:r>
            <a:r>
              <a:rPr lang="en-US" altLang="zh-CN" sz="16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b="1" dirty="0" err="1"/>
              <a:t>softAP</a:t>
            </a:r>
            <a:r>
              <a:rPr lang="en-US" altLang="zh-CN" sz="1600" dirty="0"/>
              <a:t>:</a:t>
            </a:r>
            <a:r>
              <a:rPr lang="zh-CN" altLang="en-US" sz="1600" dirty="0"/>
              <a:t> </a:t>
            </a:r>
            <a:r>
              <a:rPr lang="en-US" altLang="zh-CN" sz="1600" dirty="0"/>
              <a:t>one</a:t>
            </a:r>
            <a:r>
              <a:rPr lang="zh-CN" altLang="en-US" sz="1600" dirty="0"/>
              <a:t> </a:t>
            </a:r>
            <a:r>
              <a:rPr lang="en-US" sz="1600" dirty="0"/>
              <a:t>class is determined as correct as if positive ground truths are correctly predicted even if some false positives are included in the final prediction</a:t>
            </a:r>
            <a:r>
              <a:rPr lang="en-US" altLang="zh-CN" sz="1600" dirty="0"/>
              <a:t>.</a:t>
            </a:r>
            <a:endParaRPr lang="en-US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845989-48C8-D24F-A72C-1D96143AF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700" y="2221086"/>
            <a:ext cx="37846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369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B91E7F-E72C-BD4D-A84F-EE4C6682D58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EB5620-C312-4249-B260-27CDA797B54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23802E-B894-724B-84AD-67F2FED85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0066"/>
            <a:ext cx="11430000" cy="990601"/>
          </a:xfrm>
        </p:spPr>
        <p:txBody>
          <a:bodyPr/>
          <a:lstStyle/>
          <a:p>
            <a:r>
              <a:rPr lang="en-US" altLang="zh-CN" dirty="0"/>
              <a:t>Error</a:t>
            </a:r>
            <a:r>
              <a:rPr lang="zh-CN" altLang="en-US" dirty="0"/>
              <a:t> </a:t>
            </a:r>
            <a:r>
              <a:rPr lang="en-US" altLang="zh-CN" dirty="0"/>
              <a:t>Cases</a:t>
            </a:r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E23C2DA-4E79-524B-949C-87AA11708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514" y="1256989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9DA31B-528E-844B-8F27-9273D05F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369" y="1256989"/>
            <a:ext cx="5554057" cy="48208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1B2E5F-C02C-F84C-B05C-B662E4E06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1506" y="1256988"/>
            <a:ext cx="3485825" cy="482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30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8B36B7-5233-0345-AAF4-9291FFD655E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252AD0-67C3-E240-B83E-1E7D069DF6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0016C58-3D65-1A48-8702-AF7817387C5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095" y="2539462"/>
            <a:ext cx="1838149" cy="285537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1F339C8-EBD6-4648-B1A3-AB17E7FDAA62}"/>
              </a:ext>
            </a:extLst>
          </p:cNvPr>
          <p:cNvSpPr/>
          <p:nvPr/>
        </p:nvSpPr>
        <p:spPr>
          <a:xfrm>
            <a:off x="1284926" y="3612609"/>
            <a:ext cx="1485481" cy="131674"/>
          </a:xfrm>
          <a:prstGeom prst="rect">
            <a:avLst/>
          </a:prstGeom>
          <a:noFill/>
          <a:ln w="31750" cap="sq">
            <a:solidFill>
              <a:srgbClr val="FF0000"/>
            </a:solidFill>
            <a:prstDash val="dashDot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C6853A1-9914-D545-AE6F-EC86BF3814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86016" y="1230743"/>
            <a:ext cx="1838149" cy="416409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7B45FBB-70D9-4E4F-801E-410BA64133AB}"/>
              </a:ext>
            </a:extLst>
          </p:cNvPr>
          <p:cNvSpPr/>
          <p:nvPr/>
        </p:nvSpPr>
        <p:spPr>
          <a:xfrm>
            <a:off x="3106290" y="3587356"/>
            <a:ext cx="1566795" cy="160935"/>
          </a:xfrm>
          <a:prstGeom prst="rect">
            <a:avLst/>
          </a:prstGeom>
          <a:noFill/>
          <a:ln w="31750" cap="sq">
            <a:solidFill>
              <a:srgbClr val="FF0000"/>
            </a:solidFill>
            <a:prstDash val="dashDot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6A035E5-AD1E-134E-825E-DD9C50D509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77"/>
          <a:stretch/>
        </p:blipFill>
        <p:spPr>
          <a:xfrm>
            <a:off x="4872937" y="1081789"/>
            <a:ext cx="1838149" cy="430408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AD0DEB8-B19E-004A-BC28-CBFBFD624FB4}"/>
              </a:ext>
            </a:extLst>
          </p:cNvPr>
          <p:cNvSpPr/>
          <p:nvPr/>
        </p:nvSpPr>
        <p:spPr>
          <a:xfrm>
            <a:off x="4945442" y="3647386"/>
            <a:ext cx="1530864" cy="174707"/>
          </a:xfrm>
          <a:prstGeom prst="rect">
            <a:avLst/>
          </a:prstGeom>
          <a:noFill/>
          <a:ln w="31750" cap="sq">
            <a:solidFill>
              <a:srgbClr val="FF0000"/>
            </a:solidFill>
            <a:prstDash val="dashDot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48BE4D4-8F7F-7342-A667-D6EC9B157599}"/>
              </a:ext>
            </a:extLst>
          </p:cNvPr>
          <p:cNvSpPr/>
          <p:nvPr/>
        </p:nvSpPr>
        <p:spPr>
          <a:xfrm>
            <a:off x="1284926" y="3815606"/>
            <a:ext cx="1485481" cy="131674"/>
          </a:xfrm>
          <a:prstGeom prst="rect">
            <a:avLst/>
          </a:prstGeom>
          <a:noFill/>
          <a:ln w="31750" cap="sq">
            <a:solidFill>
              <a:srgbClr val="2800FF"/>
            </a:solidFill>
            <a:prstDash val="dashDot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F9C4357-77E9-DC45-9191-F4F10EC0F693}"/>
              </a:ext>
            </a:extLst>
          </p:cNvPr>
          <p:cNvSpPr/>
          <p:nvPr/>
        </p:nvSpPr>
        <p:spPr>
          <a:xfrm>
            <a:off x="4893773" y="2146417"/>
            <a:ext cx="1530864" cy="174707"/>
          </a:xfrm>
          <a:prstGeom prst="rect">
            <a:avLst/>
          </a:prstGeom>
          <a:noFill/>
          <a:ln w="31750" cap="sq">
            <a:solidFill>
              <a:srgbClr val="2800FF"/>
            </a:solidFill>
            <a:prstDash val="dashDot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F3D3983-0675-D743-8EFF-78B494F69BFF}"/>
              </a:ext>
            </a:extLst>
          </p:cNvPr>
          <p:cNvSpPr/>
          <p:nvPr/>
        </p:nvSpPr>
        <p:spPr>
          <a:xfrm>
            <a:off x="3124255" y="2797314"/>
            <a:ext cx="1530864" cy="160935"/>
          </a:xfrm>
          <a:prstGeom prst="rect">
            <a:avLst/>
          </a:prstGeom>
          <a:noFill/>
          <a:ln w="31750" cap="sq">
            <a:solidFill>
              <a:srgbClr val="2800FF"/>
            </a:solidFill>
            <a:prstDash val="dashDot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48C87407-9152-354D-938D-56E02D5D6B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231639"/>
              </p:ext>
            </p:extLst>
          </p:nvPr>
        </p:nvGraphicFramePr>
        <p:xfrm flipH="1">
          <a:off x="7786126" y="2321124"/>
          <a:ext cx="3600000" cy="3203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87734795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9039658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94093361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15600116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185714571"/>
                    </a:ext>
                  </a:extLst>
                </a:gridCol>
              </a:tblGrid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BIEVENIDO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AL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SERVICIO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4823558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TAXI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DEL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A.P.C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DE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MADRID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286322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EUGENIO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DOMINGUEZ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GALLEG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007758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N°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LICENCIA: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14670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2071379"/>
                  </a:ext>
                </a:extLst>
              </a:tr>
              <a:tr h="442536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...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812345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TOTAL</a:t>
                      </a:r>
                    </a:p>
                  </a:txBody>
                  <a:tcPr anchor="ctr">
                    <a:solidFill>
                      <a:srgbClr val="EFB1B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(I/IVA):</a:t>
                      </a:r>
                    </a:p>
                  </a:txBody>
                  <a:tcPr anchor="ctr">
                    <a:solidFill>
                      <a:srgbClr val="EFB1B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12,45</a:t>
                      </a:r>
                    </a:p>
                  </a:txBody>
                  <a:tcPr anchor="ctr">
                    <a:solidFill>
                      <a:srgbClr val="EFB1B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€</a:t>
                      </a:r>
                    </a:p>
                  </a:txBody>
                  <a:tcPr anchor="ctr">
                    <a:solidFill>
                      <a:srgbClr val="EF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823073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zh-CN" alt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**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I.V.A.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INCLUTIDO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zh-CN" alt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**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4780763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DIST.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SERVICIO: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5,9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km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048671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TARIFAS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TR: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1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4160420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HORA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INICIO: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08:59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8797521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HORA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FINAL: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09:23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5424295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-DATOS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CLIENTE: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589178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-ORIGEN: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9751031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-DESTINO: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1257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2166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6B93B6-F32C-554D-8ACE-B907D896D48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689065-F693-DB48-B22E-D3E7F8E646C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EF38D9-CA39-364D-8B0C-DA3C70C57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0.1</a:t>
            </a:r>
            <a:r>
              <a:rPr lang="zh-CN" altLang="en-US" dirty="0"/>
              <a:t> </a:t>
            </a:r>
            <a:r>
              <a:rPr lang="en-US" altLang="zh-CN" dirty="0"/>
              <a:t>Major</a:t>
            </a:r>
            <a:r>
              <a:rPr lang="zh-CN" altLang="en-US" dirty="0"/>
              <a:t> </a:t>
            </a:r>
            <a:r>
              <a:rPr lang="en-US" altLang="zh-CN" dirty="0"/>
              <a:t>Concerns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09B80-BA72-8643-8E08-35631A9244C1}"/>
              </a:ext>
            </a:extLst>
          </p:cNvPr>
          <p:cNvSpPr txBox="1"/>
          <p:nvPr/>
        </p:nvSpPr>
        <p:spPr>
          <a:xfrm>
            <a:off x="1513112" y="1105972"/>
            <a:ext cx="10156374" cy="2508379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Invoices</a:t>
            </a:r>
            <a:r>
              <a:rPr lang="zh-CN" altLang="en-US" sz="1600" dirty="0"/>
              <a:t> </a:t>
            </a:r>
            <a:r>
              <a:rPr lang="en-US" altLang="zh-CN" sz="1600" dirty="0"/>
              <a:t>/</a:t>
            </a:r>
            <a:r>
              <a:rPr lang="zh-CN" altLang="en-US" sz="1600" dirty="0"/>
              <a:t> </a:t>
            </a:r>
            <a:r>
              <a:rPr lang="en-US" altLang="zh-CN" sz="1600" dirty="0"/>
              <a:t>receipts</a:t>
            </a:r>
            <a:r>
              <a:rPr lang="zh-CN" altLang="en-US" sz="1600" dirty="0"/>
              <a:t> </a:t>
            </a:r>
            <a:r>
              <a:rPr lang="en-US" altLang="zh-CN" sz="1600" dirty="0"/>
              <a:t>present</a:t>
            </a:r>
            <a:r>
              <a:rPr lang="zh-CN" altLang="en-US" sz="1600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b="1" dirty="0"/>
              <a:t>various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styles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layouts</a:t>
            </a:r>
            <a:r>
              <a:rPr lang="zh-CN" altLang="en-US" sz="1600" b="1" dirty="0"/>
              <a:t> </a:t>
            </a:r>
            <a:r>
              <a:rPr lang="en-US" altLang="zh-CN" sz="1600" dirty="0"/>
              <a:t>even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same</a:t>
            </a:r>
            <a:r>
              <a:rPr lang="zh-CN" altLang="en-US" sz="1600" dirty="0"/>
              <a:t> </a:t>
            </a:r>
            <a:r>
              <a:rPr lang="en-US" altLang="zh-CN" sz="1600" dirty="0"/>
              <a:t>type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invoices.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Various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key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words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interested</a:t>
            </a:r>
            <a:r>
              <a:rPr lang="zh-CN" altLang="en-US" sz="1600" dirty="0"/>
              <a:t> </a:t>
            </a:r>
            <a:r>
              <a:rPr lang="en-US" altLang="zh-CN" sz="1600" dirty="0"/>
              <a:t>information,</a:t>
            </a:r>
            <a:r>
              <a:rPr lang="zh-CN" altLang="en-US" sz="1600" dirty="0"/>
              <a:t> </a:t>
            </a:r>
            <a:r>
              <a:rPr lang="en-US" altLang="zh-CN" sz="1600" dirty="0"/>
              <a:t>which</a:t>
            </a:r>
            <a:r>
              <a:rPr lang="zh-CN" altLang="en-US" sz="1600" dirty="0"/>
              <a:t> </a:t>
            </a:r>
            <a:r>
              <a:rPr lang="en-US" altLang="zh-CN" sz="1600" dirty="0"/>
              <a:t>introduces</a:t>
            </a:r>
            <a:r>
              <a:rPr lang="zh-CN" altLang="en-US" sz="1600" dirty="0"/>
              <a:t> </a:t>
            </a:r>
            <a:r>
              <a:rPr lang="en-US" altLang="zh-CN" sz="1600" dirty="0"/>
              <a:t>difficulties</a:t>
            </a:r>
            <a:r>
              <a:rPr lang="zh-CN" altLang="en-US" sz="1600" dirty="0"/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but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can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be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solved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with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larger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dictionary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in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combination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with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expert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designed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rules.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Various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layouts</a:t>
            </a:r>
            <a:r>
              <a:rPr lang="zh-CN" altLang="en-US" sz="1600" b="1" dirty="0"/>
              <a:t> </a:t>
            </a:r>
            <a:r>
              <a:rPr lang="en-US" altLang="zh-CN" sz="1600" dirty="0"/>
              <a:t>even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same</a:t>
            </a:r>
            <a:r>
              <a:rPr lang="zh-CN" altLang="en-US" sz="1600" dirty="0"/>
              <a:t> </a:t>
            </a:r>
            <a:r>
              <a:rPr lang="en-US" altLang="zh-CN" sz="1600" dirty="0"/>
              <a:t>type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invoices,</a:t>
            </a:r>
            <a:r>
              <a:rPr lang="zh-CN" altLang="en-US" sz="1600" dirty="0"/>
              <a:t> </a:t>
            </a:r>
            <a:r>
              <a:rPr lang="en-US" altLang="zh-CN" sz="1600" dirty="0"/>
              <a:t>which</a:t>
            </a:r>
            <a:r>
              <a:rPr lang="zh-CN" altLang="en-US" sz="1600" dirty="0"/>
              <a:t> </a:t>
            </a:r>
            <a:r>
              <a:rPr lang="en-US" altLang="zh-CN" sz="1600" dirty="0"/>
              <a:t>introduces</a:t>
            </a:r>
            <a:r>
              <a:rPr lang="zh-CN" altLang="en-US" sz="1600" dirty="0"/>
              <a:t> </a:t>
            </a:r>
            <a:r>
              <a:rPr lang="en-US" altLang="zh-CN" sz="1600" dirty="0"/>
              <a:t>even</a:t>
            </a:r>
            <a:r>
              <a:rPr lang="zh-CN" altLang="en-US" sz="1600" dirty="0"/>
              <a:t> </a:t>
            </a:r>
            <a:r>
              <a:rPr lang="en-US" altLang="zh-CN" sz="1600" dirty="0"/>
              <a:t>greater</a:t>
            </a:r>
            <a:r>
              <a:rPr lang="zh-CN" altLang="en-US" sz="1600" dirty="0"/>
              <a:t> </a:t>
            </a:r>
            <a:r>
              <a:rPr lang="en-US" altLang="zh-CN" sz="1600" dirty="0"/>
              <a:t>difficulties</a:t>
            </a:r>
            <a:r>
              <a:rPr lang="zh-CN" altLang="en-US" sz="1600" dirty="0"/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but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can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be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solved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with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supervised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learning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that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employs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the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spatial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Customs’</a:t>
            </a:r>
            <a:r>
              <a:rPr lang="zh-CN" altLang="en-US" sz="1600" dirty="0"/>
              <a:t> </a:t>
            </a:r>
            <a:r>
              <a:rPr lang="en-US" altLang="zh-CN" sz="1600" dirty="0"/>
              <a:t>needs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b="1" dirty="0"/>
              <a:t>new-type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invoices</a:t>
            </a:r>
            <a:r>
              <a:rPr lang="zh-CN" altLang="en-US" sz="1600" b="1" dirty="0"/>
              <a:t> </a:t>
            </a:r>
            <a:r>
              <a:rPr lang="en-US" altLang="zh-CN" sz="1600" dirty="0"/>
              <a:t>shall</a:t>
            </a:r>
            <a:r>
              <a:rPr lang="zh-CN" altLang="en-US" sz="1600" dirty="0"/>
              <a:t> </a:t>
            </a:r>
            <a:r>
              <a:rPr lang="en-US" altLang="zh-CN" sz="1600" dirty="0"/>
              <a:t>be</a:t>
            </a:r>
            <a:r>
              <a:rPr lang="zh-CN" altLang="en-US" sz="1600" dirty="0"/>
              <a:t> </a:t>
            </a:r>
            <a:r>
              <a:rPr lang="en-US" altLang="zh-CN" sz="1600" dirty="0"/>
              <a:t>responded</a:t>
            </a:r>
            <a:r>
              <a:rPr lang="zh-CN" altLang="en-US" sz="1600" dirty="0"/>
              <a:t> </a:t>
            </a:r>
            <a:r>
              <a:rPr lang="en-US" altLang="zh-CN" sz="1600" dirty="0"/>
              <a:t>promptly</a:t>
            </a:r>
            <a:r>
              <a:rPr lang="zh-CN" altLang="en-US" sz="1600" dirty="0"/>
              <a:t> </a:t>
            </a:r>
            <a:r>
              <a:rPr lang="en-US" altLang="zh-CN" sz="1600" dirty="0"/>
              <a:t>which</a:t>
            </a:r>
            <a:r>
              <a:rPr lang="zh-CN" altLang="en-US" sz="1600" dirty="0"/>
              <a:t> </a:t>
            </a:r>
            <a:r>
              <a:rPr lang="en-US" altLang="zh-CN" sz="1600" dirty="0"/>
              <a:t>always</a:t>
            </a:r>
            <a:r>
              <a:rPr lang="zh-CN" altLang="en-US" sz="1600" dirty="0"/>
              <a:t> </a:t>
            </a:r>
            <a:r>
              <a:rPr lang="en-US" altLang="zh-CN" sz="1600" dirty="0"/>
              <a:t>takes</a:t>
            </a:r>
            <a:r>
              <a:rPr lang="zh-CN" altLang="en-US" sz="1600" dirty="0"/>
              <a:t> </a:t>
            </a:r>
            <a:r>
              <a:rPr lang="en-US" altLang="zh-CN" sz="1600" dirty="0"/>
              <a:t>too</a:t>
            </a:r>
            <a:r>
              <a:rPr lang="zh-CN" altLang="en-US" sz="1600" dirty="0"/>
              <a:t> </a:t>
            </a:r>
            <a:r>
              <a:rPr lang="en-US" altLang="zh-CN" sz="1600" dirty="0"/>
              <a:t>much</a:t>
            </a:r>
            <a:r>
              <a:rPr lang="zh-CN" altLang="en-US" sz="1600" dirty="0"/>
              <a:t> </a:t>
            </a:r>
            <a:r>
              <a:rPr lang="en-US" altLang="zh-CN" sz="1600" dirty="0"/>
              <a:t>time</a:t>
            </a:r>
            <a:r>
              <a:rPr lang="zh-CN" altLang="en-US" sz="1600" dirty="0"/>
              <a:t> </a:t>
            </a:r>
            <a:r>
              <a:rPr lang="en-US" altLang="zh-CN" sz="1600" dirty="0"/>
              <a:t>due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distinctively</a:t>
            </a:r>
            <a:r>
              <a:rPr lang="zh-CN" altLang="en-US" sz="1600" dirty="0"/>
              <a:t> </a:t>
            </a:r>
            <a:r>
              <a:rPr lang="en-US" altLang="zh-CN" sz="1600" dirty="0"/>
              <a:t>new</a:t>
            </a:r>
            <a:r>
              <a:rPr lang="zh-CN" altLang="en-US" sz="1600" dirty="0"/>
              <a:t> </a:t>
            </a:r>
            <a:r>
              <a:rPr lang="en-US" altLang="zh-CN" sz="1600" dirty="0"/>
              <a:t>layout</a:t>
            </a:r>
            <a:r>
              <a:rPr lang="zh-CN" altLang="en-US" sz="1600" dirty="0"/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but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can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be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relieved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by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transform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learning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from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well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trained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AI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models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and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involving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human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in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the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loop.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9DDADF4-E23E-C048-8875-F09D8426F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514" y="1031560"/>
            <a:ext cx="687432" cy="68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3361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6B93B6-F32C-554D-8ACE-B907D896D48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689065-F693-DB48-B22E-D3E7F8E646C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EF38D9-CA39-364D-8B0C-DA3C70C57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0.1</a:t>
            </a:r>
            <a:r>
              <a:rPr lang="zh-CN" altLang="en-US" dirty="0"/>
              <a:t> </a:t>
            </a:r>
            <a:r>
              <a:rPr lang="en-US" altLang="zh-CN" dirty="0"/>
              <a:t>Major</a:t>
            </a:r>
            <a:r>
              <a:rPr lang="zh-CN" altLang="en-US" dirty="0"/>
              <a:t> </a:t>
            </a:r>
            <a:r>
              <a:rPr lang="en-US" altLang="zh-CN" dirty="0"/>
              <a:t>Concerns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09B80-BA72-8643-8E08-35631A9244C1}"/>
              </a:ext>
            </a:extLst>
          </p:cNvPr>
          <p:cNvSpPr txBox="1"/>
          <p:nvPr/>
        </p:nvSpPr>
        <p:spPr>
          <a:xfrm>
            <a:off x="1513112" y="1105972"/>
            <a:ext cx="10156374" cy="2508379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Invoices</a:t>
            </a:r>
            <a:r>
              <a:rPr lang="zh-CN" altLang="en-US" sz="1600" dirty="0"/>
              <a:t> </a:t>
            </a:r>
            <a:r>
              <a:rPr lang="en-US" altLang="zh-CN" sz="1600" dirty="0"/>
              <a:t>/</a:t>
            </a:r>
            <a:r>
              <a:rPr lang="zh-CN" altLang="en-US" sz="1600" dirty="0"/>
              <a:t> </a:t>
            </a:r>
            <a:r>
              <a:rPr lang="en-US" altLang="zh-CN" sz="1600" dirty="0"/>
              <a:t>receipts</a:t>
            </a:r>
            <a:r>
              <a:rPr lang="zh-CN" altLang="en-US" sz="1600" dirty="0"/>
              <a:t> </a:t>
            </a:r>
            <a:r>
              <a:rPr lang="en-US" altLang="zh-CN" sz="1600" dirty="0"/>
              <a:t>present</a:t>
            </a:r>
            <a:r>
              <a:rPr lang="zh-CN" altLang="en-US" sz="1600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b="1" dirty="0"/>
              <a:t>various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styles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layouts</a:t>
            </a:r>
            <a:r>
              <a:rPr lang="zh-CN" altLang="en-US" sz="1600" b="1" dirty="0"/>
              <a:t> </a:t>
            </a:r>
            <a:r>
              <a:rPr lang="en-US" altLang="zh-CN" sz="1600" dirty="0"/>
              <a:t>even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same</a:t>
            </a:r>
            <a:r>
              <a:rPr lang="zh-CN" altLang="en-US" sz="1600" dirty="0"/>
              <a:t> </a:t>
            </a:r>
            <a:r>
              <a:rPr lang="en-US" altLang="zh-CN" sz="1600" dirty="0"/>
              <a:t>type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invoices.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Various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key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words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interested</a:t>
            </a:r>
            <a:r>
              <a:rPr lang="zh-CN" altLang="en-US" sz="1600" dirty="0"/>
              <a:t> </a:t>
            </a:r>
            <a:r>
              <a:rPr lang="en-US" altLang="zh-CN" sz="1600" dirty="0"/>
              <a:t>information,</a:t>
            </a:r>
            <a:r>
              <a:rPr lang="zh-CN" altLang="en-US" sz="1600" dirty="0"/>
              <a:t> </a:t>
            </a:r>
            <a:r>
              <a:rPr lang="en-US" altLang="zh-CN" sz="1600" dirty="0"/>
              <a:t>which</a:t>
            </a:r>
            <a:r>
              <a:rPr lang="zh-CN" altLang="en-US" sz="1600" dirty="0"/>
              <a:t> </a:t>
            </a:r>
            <a:r>
              <a:rPr lang="en-US" altLang="zh-CN" sz="1600" dirty="0"/>
              <a:t>introduces</a:t>
            </a:r>
            <a:r>
              <a:rPr lang="zh-CN" altLang="en-US" sz="1600" dirty="0"/>
              <a:t> </a:t>
            </a:r>
            <a:r>
              <a:rPr lang="en-US" altLang="zh-CN" sz="1600" dirty="0"/>
              <a:t>difficulties</a:t>
            </a:r>
            <a:r>
              <a:rPr lang="zh-CN" altLang="en-US" sz="1600" dirty="0"/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but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can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be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solved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with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larger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dictionary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in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combination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with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expert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designed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rules</a:t>
            </a:r>
            <a:r>
              <a:rPr lang="en-US" altLang="zh-CN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Various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layouts</a:t>
            </a:r>
            <a:r>
              <a:rPr lang="zh-CN" altLang="en-US" sz="1600" b="1" dirty="0"/>
              <a:t> </a:t>
            </a:r>
            <a:r>
              <a:rPr lang="en-US" altLang="zh-CN" sz="1600" dirty="0"/>
              <a:t>even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same</a:t>
            </a:r>
            <a:r>
              <a:rPr lang="zh-CN" altLang="en-US" sz="1600" dirty="0"/>
              <a:t> </a:t>
            </a:r>
            <a:r>
              <a:rPr lang="en-US" altLang="zh-CN" sz="1600" dirty="0"/>
              <a:t>type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invoices,</a:t>
            </a:r>
            <a:r>
              <a:rPr lang="zh-CN" altLang="en-US" sz="1600" dirty="0"/>
              <a:t> </a:t>
            </a:r>
            <a:r>
              <a:rPr lang="en-US" altLang="zh-CN" sz="1600" dirty="0"/>
              <a:t>which</a:t>
            </a:r>
            <a:r>
              <a:rPr lang="zh-CN" altLang="en-US" sz="1600" dirty="0"/>
              <a:t> </a:t>
            </a:r>
            <a:r>
              <a:rPr lang="en-US" altLang="zh-CN" sz="1600" dirty="0"/>
              <a:t>introduces</a:t>
            </a:r>
            <a:r>
              <a:rPr lang="zh-CN" altLang="en-US" sz="1600" dirty="0"/>
              <a:t> </a:t>
            </a:r>
            <a:r>
              <a:rPr lang="en-US" altLang="zh-CN" sz="1600" dirty="0"/>
              <a:t>even</a:t>
            </a:r>
            <a:r>
              <a:rPr lang="zh-CN" altLang="en-US" sz="1600" dirty="0"/>
              <a:t> </a:t>
            </a:r>
            <a:r>
              <a:rPr lang="en-US" altLang="zh-CN" sz="1600" dirty="0"/>
              <a:t>greater</a:t>
            </a:r>
            <a:r>
              <a:rPr lang="zh-CN" altLang="en-US" sz="1600" dirty="0"/>
              <a:t> </a:t>
            </a:r>
            <a:r>
              <a:rPr lang="en-US" altLang="zh-CN" sz="1600" dirty="0"/>
              <a:t>difficulties</a:t>
            </a:r>
            <a:r>
              <a:rPr lang="zh-CN" altLang="en-US" sz="1600" dirty="0"/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but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can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be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solved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with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supervised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learning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that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employs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the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spatial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information</a:t>
            </a:r>
            <a:r>
              <a:rPr lang="en-US" altLang="zh-CN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Customs’</a:t>
            </a:r>
            <a:r>
              <a:rPr lang="zh-CN" altLang="en-US" sz="1600" dirty="0"/>
              <a:t> </a:t>
            </a:r>
            <a:r>
              <a:rPr lang="en-US" altLang="zh-CN" sz="1600" dirty="0"/>
              <a:t>needs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b="1" dirty="0"/>
              <a:t>new-type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invoices</a:t>
            </a:r>
            <a:r>
              <a:rPr lang="zh-CN" altLang="en-US" sz="1600" b="1" dirty="0"/>
              <a:t> </a:t>
            </a:r>
            <a:r>
              <a:rPr lang="en-US" altLang="zh-CN" sz="1600" dirty="0"/>
              <a:t>shall</a:t>
            </a:r>
            <a:r>
              <a:rPr lang="zh-CN" altLang="en-US" sz="1600" dirty="0"/>
              <a:t> </a:t>
            </a:r>
            <a:r>
              <a:rPr lang="en-US" altLang="zh-CN" sz="1600" dirty="0"/>
              <a:t>be</a:t>
            </a:r>
            <a:r>
              <a:rPr lang="zh-CN" altLang="en-US" sz="1600" dirty="0"/>
              <a:t> </a:t>
            </a:r>
            <a:r>
              <a:rPr lang="en-US" altLang="zh-CN" sz="1600" dirty="0"/>
              <a:t>responded</a:t>
            </a:r>
            <a:r>
              <a:rPr lang="zh-CN" altLang="en-US" sz="1600" dirty="0"/>
              <a:t> </a:t>
            </a:r>
            <a:r>
              <a:rPr lang="en-US" altLang="zh-CN" sz="1600" dirty="0"/>
              <a:t>promptly</a:t>
            </a:r>
            <a:r>
              <a:rPr lang="zh-CN" altLang="en-US" sz="1600" dirty="0"/>
              <a:t> </a:t>
            </a:r>
            <a:r>
              <a:rPr lang="en-US" altLang="zh-CN" sz="1600" dirty="0"/>
              <a:t>which</a:t>
            </a:r>
            <a:r>
              <a:rPr lang="zh-CN" altLang="en-US" sz="1600" dirty="0"/>
              <a:t> </a:t>
            </a:r>
            <a:r>
              <a:rPr lang="en-US" altLang="zh-CN" sz="1600" dirty="0"/>
              <a:t>always</a:t>
            </a:r>
            <a:r>
              <a:rPr lang="zh-CN" altLang="en-US" sz="1600" dirty="0"/>
              <a:t> </a:t>
            </a:r>
            <a:r>
              <a:rPr lang="en-US" altLang="zh-CN" sz="1600" dirty="0"/>
              <a:t>takes</a:t>
            </a:r>
            <a:r>
              <a:rPr lang="zh-CN" altLang="en-US" sz="1600" dirty="0"/>
              <a:t> </a:t>
            </a:r>
            <a:r>
              <a:rPr lang="en-US" altLang="zh-CN" sz="1600" dirty="0"/>
              <a:t>too</a:t>
            </a:r>
            <a:r>
              <a:rPr lang="zh-CN" altLang="en-US" sz="1600" dirty="0"/>
              <a:t> </a:t>
            </a:r>
            <a:r>
              <a:rPr lang="en-US" altLang="zh-CN" sz="1600" dirty="0"/>
              <a:t>much</a:t>
            </a:r>
            <a:r>
              <a:rPr lang="zh-CN" altLang="en-US" sz="1600" dirty="0"/>
              <a:t> </a:t>
            </a:r>
            <a:r>
              <a:rPr lang="en-US" altLang="zh-CN" sz="1600" dirty="0"/>
              <a:t>time</a:t>
            </a:r>
            <a:r>
              <a:rPr lang="zh-CN" altLang="en-US" sz="1600" dirty="0"/>
              <a:t> </a:t>
            </a:r>
            <a:r>
              <a:rPr lang="en-US" altLang="zh-CN" sz="1600" dirty="0"/>
              <a:t>due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distinctively</a:t>
            </a:r>
            <a:r>
              <a:rPr lang="zh-CN" altLang="en-US" sz="1600" dirty="0"/>
              <a:t> </a:t>
            </a:r>
            <a:r>
              <a:rPr lang="en-US" altLang="zh-CN" sz="1600" dirty="0"/>
              <a:t>new</a:t>
            </a:r>
            <a:r>
              <a:rPr lang="zh-CN" altLang="en-US" sz="1600" dirty="0"/>
              <a:t> </a:t>
            </a:r>
            <a:r>
              <a:rPr lang="en-US" altLang="zh-CN" sz="1600" dirty="0"/>
              <a:t>layout</a:t>
            </a:r>
            <a:r>
              <a:rPr lang="zh-CN" altLang="en-US" sz="1600" dirty="0"/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but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can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be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relieved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by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transform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learning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from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well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trained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AI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models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and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involving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human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in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the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loop</a:t>
            </a:r>
            <a:r>
              <a:rPr lang="en-US" altLang="zh-CN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9DDADF4-E23E-C048-8875-F09D8426F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514" y="1031560"/>
            <a:ext cx="687432" cy="68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4820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8B36B7-5233-0345-AAF4-9291FFD655E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252AD0-67C3-E240-B83E-1E7D069DF6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8A7D0D-9444-6944-9984-B9DC23447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Potential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2F9163-EA2C-C54D-8C03-78A44E6F7A81}"/>
              </a:ext>
            </a:extLst>
          </p:cNvPr>
          <p:cNvSpPr txBox="1"/>
          <p:nvPr/>
        </p:nvSpPr>
        <p:spPr>
          <a:xfrm>
            <a:off x="1513112" y="1105972"/>
            <a:ext cx="10156374" cy="4739759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Several</a:t>
            </a:r>
            <a:r>
              <a:rPr lang="zh-CN" altLang="en-US" sz="1600" dirty="0"/>
              <a:t> </a:t>
            </a:r>
            <a:r>
              <a:rPr lang="en-US" altLang="zh-CN" sz="1600" dirty="0"/>
              <a:t>methods</a:t>
            </a:r>
            <a:r>
              <a:rPr lang="zh-CN" altLang="en-US" sz="1600" dirty="0"/>
              <a:t> </a:t>
            </a:r>
            <a:r>
              <a:rPr lang="en-US" altLang="zh-CN" sz="1600" dirty="0"/>
              <a:t>(with</a:t>
            </a:r>
            <a:r>
              <a:rPr lang="zh-CN" altLang="en-US" sz="1600" dirty="0"/>
              <a:t> </a:t>
            </a:r>
            <a:r>
              <a:rPr lang="en-US" altLang="zh-CN" sz="1600" dirty="0"/>
              <a:t>different</a:t>
            </a:r>
            <a:r>
              <a:rPr lang="zh-CN" altLang="en-US" sz="1600" dirty="0"/>
              <a:t> </a:t>
            </a:r>
            <a:r>
              <a:rPr lang="en-US" altLang="zh-CN" sz="1600" dirty="0"/>
              <a:t>performances)</a:t>
            </a:r>
            <a:r>
              <a:rPr lang="zh-CN" altLang="en-US" sz="1600" dirty="0"/>
              <a:t> </a:t>
            </a:r>
            <a:r>
              <a:rPr lang="en-US" altLang="zh-CN" sz="1600" dirty="0"/>
              <a:t>can</a:t>
            </a:r>
            <a:r>
              <a:rPr lang="zh-CN" altLang="en-US" sz="1600" dirty="0"/>
              <a:t> </a:t>
            </a:r>
            <a:r>
              <a:rPr lang="en-US" altLang="zh-CN" sz="1600" dirty="0"/>
              <a:t>used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extracting</a:t>
            </a:r>
            <a:r>
              <a:rPr lang="zh-CN" altLang="en-US" sz="1600" dirty="0"/>
              <a:t> </a:t>
            </a:r>
            <a:r>
              <a:rPr lang="en-US" altLang="zh-CN" sz="1600" dirty="0"/>
              <a:t>interested</a:t>
            </a:r>
            <a:r>
              <a:rPr lang="zh-CN" altLang="en-US" sz="1600" dirty="0"/>
              <a:t> </a:t>
            </a:r>
            <a:r>
              <a:rPr lang="en-US" altLang="zh-CN" sz="1600" dirty="0"/>
              <a:t>information</a:t>
            </a:r>
            <a:r>
              <a:rPr lang="zh-CN" altLang="en-US" sz="1600" dirty="0"/>
              <a:t> </a:t>
            </a:r>
            <a:r>
              <a:rPr lang="en-US" altLang="zh-CN" sz="1600" dirty="0"/>
              <a:t>from</a:t>
            </a:r>
            <a:r>
              <a:rPr lang="zh-CN" altLang="en-US" sz="1600" dirty="0"/>
              <a:t> </a:t>
            </a:r>
            <a:r>
              <a:rPr lang="en-US" altLang="zh-CN" sz="1600" b="1" dirty="0"/>
              <a:t>various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types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or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layouts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receipts</a:t>
            </a:r>
            <a:r>
              <a:rPr lang="en-US" altLang="zh-CN" sz="1600" dirty="0"/>
              <a:t>.</a:t>
            </a:r>
          </a:p>
          <a:p>
            <a:endParaRPr lang="en-US" altLang="zh-CN" sz="1600" dirty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zh-CN" sz="1600" b="1" dirty="0"/>
              <a:t>Ruled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based</a:t>
            </a:r>
            <a:r>
              <a:rPr lang="zh-CN" altLang="en-US" sz="1600" b="1" dirty="0"/>
              <a:t> </a:t>
            </a:r>
            <a:r>
              <a:rPr lang="en-US" altLang="zh-CN" sz="1600" dirty="0"/>
              <a:t>methods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b="1" i="1" dirty="0"/>
              <a:t>locating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interested</a:t>
            </a:r>
            <a:r>
              <a:rPr lang="zh-CN" altLang="en-US" sz="1600" dirty="0"/>
              <a:t> </a:t>
            </a:r>
            <a:r>
              <a:rPr lang="en-US" altLang="zh-CN" sz="1600" dirty="0"/>
              <a:t>information.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1500" b="1" dirty="0"/>
              <a:t>Advantages</a:t>
            </a:r>
            <a:r>
              <a:rPr lang="en-US" altLang="zh-CN" sz="1500" dirty="0"/>
              <a:t>:</a:t>
            </a:r>
            <a:r>
              <a:rPr lang="zh-CN" altLang="en-US" sz="1500" dirty="0"/>
              <a:t> </a:t>
            </a:r>
            <a:r>
              <a:rPr lang="en-US" altLang="zh-CN" sz="1500" u="sng" dirty="0">
                <a:solidFill>
                  <a:srgbClr val="00B050"/>
                </a:solidFill>
              </a:rPr>
              <a:t>good</a:t>
            </a:r>
            <a:r>
              <a:rPr lang="zh-CN" altLang="en-US" sz="1500" u="sng" dirty="0">
                <a:solidFill>
                  <a:srgbClr val="00B050"/>
                </a:solidFill>
              </a:rPr>
              <a:t> </a:t>
            </a:r>
            <a:r>
              <a:rPr lang="en-US" altLang="zh-CN" sz="1500" u="sng" dirty="0">
                <a:solidFill>
                  <a:srgbClr val="00B050"/>
                </a:solidFill>
              </a:rPr>
              <a:t>estimation</a:t>
            </a:r>
            <a:r>
              <a:rPr lang="zh-CN" altLang="en-US" sz="1500" u="sng" dirty="0">
                <a:solidFill>
                  <a:srgbClr val="00B050"/>
                </a:solidFill>
              </a:rPr>
              <a:t> </a:t>
            </a:r>
            <a:r>
              <a:rPr lang="en-US" altLang="zh-CN" sz="1500" u="sng" dirty="0">
                <a:solidFill>
                  <a:srgbClr val="00B050"/>
                </a:solidFill>
              </a:rPr>
              <a:t>of</a:t>
            </a:r>
            <a:r>
              <a:rPr lang="zh-CN" altLang="en-US" sz="1500" u="sng" dirty="0">
                <a:solidFill>
                  <a:srgbClr val="00B050"/>
                </a:solidFill>
              </a:rPr>
              <a:t> </a:t>
            </a:r>
            <a:r>
              <a:rPr lang="en-US" altLang="zh-CN" sz="1500" u="sng" dirty="0">
                <a:solidFill>
                  <a:srgbClr val="00B050"/>
                </a:solidFill>
              </a:rPr>
              <a:t>performance</a:t>
            </a:r>
            <a:r>
              <a:rPr lang="zh-CN" altLang="en-US" sz="1500" dirty="0"/>
              <a:t> </a:t>
            </a:r>
            <a:r>
              <a:rPr lang="en-US" altLang="zh-CN" sz="1500" dirty="0"/>
              <a:t>of</a:t>
            </a:r>
            <a:r>
              <a:rPr lang="zh-CN" altLang="en-US" sz="1500" dirty="0"/>
              <a:t> </a:t>
            </a:r>
            <a:r>
              <a:rPr lang="en-US" altLang="zh-CN" sz="1500" dirty="0"/>
              <a:t>the</a:t>
            </a:r>
            <a:r>
              <a:rPr lang="zh-CN" altLang="en-US" sz="1500" dirty="0"/>
              <a:t> </a:t>
            </a:r>
            <a:r>
              <a:rPr lang="en-US" altLang="zh-CN" sz="1500" dirty="0"/>
              <a:t>rule</a:t>
            </a:r>
            <a:r>
              <a:rPr lang="zh-CN" altLang="en-US" sz="1500" dirty="0"/>
              <a:t> </a:t>
            </a:r>
            <a:r>
              <a:rPr lang="en-US" altLang="zh-CN" sz="1500" dirty="0"/>
              <a:t>on</a:t>
            </a:r>
            <a:r>
              <a:rPr lang="zh-CN" altLang="en-US" sz="1500" dirty="0"/>
              <a:t> </a:t>
            </a:r>
            <a:r>
              <a:rPr lang="en-US" altLang="zh-CN" sz="1500" dirty="0"/>
              <a:t>any</a:t>
            </a:r>
            <a:r>
              <a:rPr lang="zh-CN" altLang="en-US" sz="1500" dirty="0"/>
              <a:t> </a:t>
            </a:r>
            <a:r>
              <a:rPr lang="en-US" altLang="zh-CN" sz="1500" dirty="0"/>
              <a:t>specific</a:t>
            </a:r>
            <a:r>
              <a:rPr lang="zh-CN" altLang="en-US" sz="1500" dirty="0"/>
              <a:t> </a:t>
            </a:r>
            <a:r>
              <a:rPr lang="en-US" altLang="zh-CN" sz="1500" dirty="0"/>
              <a:t>types</a:t>
            </a:r>
            <a:r>
              <a:rPr lang="zh-CN" altLang="en-US" sz="1500" dirty="0"/>
              <a:t> </a:t>
            </a:r>
            <a:r>
              <a:rPr lang="en-US" altLang="zh-CN" sz="1500" dirty="0"/>
              <a:t>of</a:t>
            </a:r>
            <a:r>
              <a:rPr lang="zh-CN" altLang="en-US" sz="1500" dirty="0"/>
              <a:t> </a:t>
            </a:r>
            <a:r>
              <a:rPr lang="en-US" altLang="zh-CN" sz="1500" dirty="0"/>
              <a:t>invoices.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1500" b="1" dirty="0"/>
              <a:t>Drawbacks</a:t>
            </a:r>
            <a:r>
              <a:rPr lang="en-US" altLang="zh-CN" sz="1500" dirty="0"/>
              <a:t>:</a:t>
            </a:r>
            <a:r>
              <a:rPr lang="zh-CN" altLang="en-US" sz="1500" dirty="0"/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long-time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development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and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slow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adaption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to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new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types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of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invoices</a:t>
            </a:r>
            <a:r>
              <a:rPr lang="en-US" altLang="zh-CN" sz="1500" dirty="0"/>
              <a:t>,</a:t>
            </a:r>
            <a:r>
              <a:rPr lang="zh-CN" altLang="en-US" sz="1500" dirty="0"/>
              <a:t> </a:t>
            </a:r>
            <a:r>
              <a:rPr lang="en-US" altLang="zh-CN" sz="1500" dirty="0"/>
              <a:t>rules</a:t>
            </a:r>
            <a:r>
              <a:rPr lang="zh-CN" altLang="en-US" sz="1500" dirty="0"/>
              <a:t> </a:t>
            </a:r>
            <a:r>
              <a:rPr lang="en-US" altLang="zh-CN" sz="1500" dirty="0"/>
              <a:t>shall</a:t>
            </a:r>
            <a:r>
              <a:rPr lang="zh-CN" altLang="en-US" sz="1500" dirty="0"/>
              <a:t> </a:t>
            </a:r>
            <a:r>
              <a:rPr lang="en-US" altLang="zh-CN" sz="1500" dirty="0"/>
              <a:t>be</a:t>
            </a:r>
            <a:r>
              <a:rPr lang="zh-CN" altLang="en-US" sz="1500" dirty="0"/>
              <a:t> </a:t>
            </a:r>
            <a:r>
              <a:rPr lang="en-US" altLang="zh-CN" sz="1500" dirty="0"/>
              <a:t>designed</a:t>
            </a:r>
            <a:r>
              <a:rPr lang="zh-CN" altLang="en-US" sz="1500" dirty="0"/>
              <a:t> </a:t>
            </a:r>
            <a:r>
              <a:rPr lang="en-US" altLang="zh-CN" sz="1500" dirty="0"/>
              <a:t>for</a:t>
            </a:r>
            <a:r>
              <a:rPr lang="zh-CN" altLang="en-US" sz="1500" dirty="0"/>
              <a:t> </a:t>
            </a:r>
            <a:r>
              <a:rPr lang="en-US" altLang="zh-CN" sz="1500" dirty="0"/>
              <a:t>each</a:t>
            </a:r>
            <a:r>
              <a:rPr lang="zh-CN" altLang="en-US" sz="1500" dirty="0"/>
              <a:t> </a:t>
            </a:r>
            <a:r>
              <a:rPr lang="en-US" altLang="zh-CN" sz="1500" dirty="0"/>
              <a:t>interested</a:t>
            </a:r>
            <a:r>
              <a:rPr lang="zh-CN" altLang="en-US" sz="1500" dirty="0"/>
              <a:t> </a:t>
            </a:r>
            <a:r>
              <a:rPr lang="en-US" altLang="zh-CN" sz="1500" dirty="0"/>
              <a:t>information</a:t>
            </a:r>
            <a:r>
              <a:rPr lang="zh-CN" altLang="en-US" sz="1500" dirty="0"/>
              <a:t> </a:t>
            </a:r>
            <a:r>
              <a:rPr lang="en-US" altLang="zh-CN" sz="1500" dirty="0"/>
              <a:t>in</a:t>
            </a:r>
            <a:r>
              <a:rPr lang="zh-CN" altLang="en-US" sz="1500" dirty="0"/>
              <a:t> </a:t>
            </a:r>
            <a:r>
              <a:rPr lang="en-US" altLang="zh-CN" sz="1500" dirty="0"/>
              <a:t>any</a:t>
            </a:r>
            <a:r>
              <a:rPr lang="zh-CN" altLang="en-US" sz="1500" dirty="0"/>
              <a:t> </a:t>
            </a:r>
            <a:r>
              <a:rPr lang="en-US" altLang="zh-CN" sz="1500" dirty="0"/>
              <a:t>types</a:t>
            </a:r>
            <a:r>
              <a:rPr lang="zh-CN" altLang="en-US" sz="1500" dirty="0"/>
              <a:t> </a:t>
            </a:r>
            <a:r>
              <a:rPr lang="en-US" altLang="zh-CN" sz="1500" dirty="0"/>
              <a:t>of</a:t>
            </a:r>
            <a:r>
              <a:rPr lang="zh-CN" altLang="en-US" sz="1500" dirty="0"/>
              <a:t> </a:t>
            </a:r>
            <a:r>
              <a:rPr lang="en-US" altLang="zh-CN" sz="1500" dirty="0"/>
              <a:t>layouts</a:t>
            </a:r>
            <a:r>
              <a:rPr lang="zh-CN" altLang="en-US" sz="1500" dirty="0"/>
              <a:t> </a:t>
            </a:r>
            <a:r>
              <a:rPr lang="en-US" altLang="zh-CN" sz="1500" dirty="0"/>
              <a:t>of</a:t>
            </a:r>
            <a:r>
              <a:rPr lang="zh-CN" altLang="en-US" sz="1500" dirty="0"/>
              <a:t> </a:t>
            </a:r>
            <a:r>
              <a:rPr lang="en-US" altLang="zh-CN" sz="1500" dirty="0"/>
              <a:t>any</a:t>
            </a:r>
            <a:r>
              <a:rPr lang="zh-CN" altLang="en-US" sz="1500" dirty="0"/>
              <a:t> </a:t>
            </a:r>
            <a:r>
              <a:rPr lang="en-US" altLang="zh-CN" sz="1500" dirty="0"/>
              <a:t>specific</a:t>
            </a:r>
            <a:r>
              <a:rPr lang="zh-CN" altLang="en-US" sz="1500" dirty="0"/>
              <a:t> </a:t>
            </a:r>
            <a:r>
              <a:rPr lang="en-US" altLang="zh-CN" sz="1500" dirty="0"/>
              <a:t>invoices.</a:t>
            </a:r>
            <a:r>
              <a:rPr lang="zh-CN" altLang="en-US" sz="1500" dirty="0"/>
              <a:t> </a:t>
            </a:r>
            <a:endParaRPr lang="en-US" altLang="zh-CN" sz="1500" dirty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zh-CN" sz="1600" b="1" dirty="0"/>
              <a:t>AI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based</a:t>
            </a:r>
            <a:r>
              <a:rPr lang="zh-CN" altLang="en-US" sz="1600" b="1" dirty="0"/>
              <a:t> </a:t>
            </a:r>
            <a:r>
              <a:rPr lang="en-US" altLang="zh-CN" sz="1600" dirty="0"/>
              <a:t>supervised</a:t>
            </a:r>
            <a:r>
              <a:rPr lang="zh-CN" altLang="en-US" sz="1600" dirty="0"/>
              <a:t> </a:t>
            </a:r>
            <a:r>
              <a:rPr lang="en-US" altLang="zh-CN" sz="1600" dirty="0"/>
              <a:t>training</a:t>
            </a:r>
            <a:r>
              <a:rPr lang="zh-CN" altLang="en-US" sz="1600" dirty="0"/>
              <a:t> </a:t>
            </a:r>
            <a:r>
              <a:rPr lang="en-US" altLang="zh-CN" sz="1600" dirty="0"/>
              <a:t>models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automatically</a:t>
            </a:r>
            <a:r>
              <a:rPr lang="zh-CN" altLang="en-US" sz="1600" dirty="0"/>
              <a:t> </a:t>
            </a:r>
            <a:r>
              <a:rPr lang="en-US" altLang="zh-CN" sz="1600" b="1" i="1" dirty="0"/>
              <a:t>extracting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interested</a:t>
            </a:r>
            <a:r>
              <a:rPr lang="zh-CN" altLang="en-US" sz="1600" dirty="0"/>
              <a:t> </a:t>
            </a:r>
            <a:r>
              <a:rPr lang="en-US" altLang="zh-CN" sz="1600" dirty="0"/>
              <a:t>information.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1500" b="1" dirty="0"/>
              <a:t>Advantages</a:t>
            </a:r>
            <a:r>
              <a:rPr lang="en-US" altLang="zh-CN" sz="1500" dirty="0"/>
              <a:t>:</a:t>
            </a:r>
            <a:r>
              <a:rPr lang="zh-CN" altLang="en-US" sz="1500" dirty="0"/>
              <a:t> </a:t>
            </a:r>
            <a:r>
              <a:rPr lang="en-US" altLang="zh-CN" sz="1500" u="sng" dirty="0">
                <a:solidFill>
                  <a:srgbClr val="00B050"/>
                </a:solidFill>
              </a:rPr>
              <a:t>no</a:t>
            </a:r>
            <a:r>
              <a:rPr lang="zh-CN" altLang="en-US" sz="1500" u="sng" dirty="0">
                <a:solidFill>
                  <a:srgbClr val="00B050"/>
                </a:solidFill>
              </a:rPr>
              <a:t> </a:t>
            </a:r>
            <a:r>
              <a:rPr lang="en-US" altLang="zh-CN" sz="1500" u="sng" dirty="0">
                <a:solidFill>
                  <a:srgbClr val="00B050"/>
                </a:solidFill>
              </a:rPr>
              <a:t>additional</a:t>
            </a:r>
            <a:r>
              <a:rPr lang="zh-CN" altLang="en-US" sz="1500" u="sng" dirty="0">
                <a:solidFill>
                  <a:srgbClr val="00B050"/>
                </a:solidFill>
              </a:rPr>
              <a:t> </a:t>
            </a:r>
            <a:r>
              <a:rPr lang="en-US" altLang="zh-CN" sz="1500" u="sng" dirty="0">
                <a:solidFill>
                  <a:srgbClr val="00B050"/>
                </a:solidFill>
              </a:rPr>
              <a:t>work</a:t>
            </a:r>
            <a:r>
              <a:rPr lang="zh-CN" altLang="en-US" sz="1500" dirty="0"/>
              <a:t> </a:t>
            </a:r>
            <a:r>
              <a:rPr lang="en-US" altLang="zh-CN" sz="1500" dirty="0"/>
              <a:t>is</a:t>
            </a:r>
            <a:r>
              <a:rPr lang="zh-CN" altLang="en-US" sz="1500" dirty="0"/>
              <a:t> </a:t>
            </a:r>
            <a:r>
              <a:rPr lang="en-US" altLang="zh-CN" sz="1500" dirty="0"/>
              <a:t>needed</a:t>
            </a:r>
            <a:r>
              <a:rPr lang="zh-CN" altLang="en-US" sz="1500" dirty="0"/>
              <a:t> </a:t>
            </a:r>
            <a:r>
              <a:rPr lang="en-US" altLang="zh-CN" sz="1500" dirty="0"/>
              <a:t>for</a:t>
            </a:r>
            <a:r>
              <a:rPr lang="zh-CN" altLang="en-US" sz="1500" dirty="0"/>
              <a:t> </a:t>
            </a:r>
            <a:r>
              <a:rPr lang="en-US" altLang="zh-CN" sz="1500" dirty="0"/>
              <a:t>adapting</a:t>
            </a:r>
            <a:r>
              <a:rPr lang="zh-CN" altLang="en-US" sz="1500" dirty="0"/>
              <a:t> </a:t>
            </a:r>
            <a:r>
              <a:rPr lang="en-US" altLang="zh-CN" sz="1500" dirty="0"/>
              <a:t>the</a:t>
            </a:r>
            <a:r>
              <a:rPr lang="zh-CN" altLang="en-US" sz="1500" dirty="0"/>
              <a:t> </a:t>
            </a:r>
            <a:r>
              <a:rPr lang="en-US" altLang="zh-CN" sz="1500" dirty="0"/>
              <a:t>model</a:t>
            </a:r>
            <a:r>
              <a:rPr lang="zh-CN" altLang="en-US" sz="1500" dirty="0"/>
              <a:t> </a:t>
            </a:r>
            <a:r>
              <a:rPr lang="en-US" altLang="zh-CN" sz="1500" dirty="0"/>
              <a:t>to</a:t>
            </a:r>
            <a:r>
              <a:rPr lang="zh-CN" altLang="en-US" sz="1500" dirty="0"/>
              <a:t> </a:t>
            </a:r>
            <a:r>
              <a:rPr lang="en-US" altLang="zh-CN" sz="1500" dirty="0"/>
              <a:t>different</a:t>
            </a:r>
            <a:r>
              <a:rPr lang="zh-CN" altLang="en-US" sz="1500" dirty="0"/>
              <a:t> </a:t>
            </a:r>
            <a:r>
              <a:rPr lang="en-US" altLang="zh-CN" sz="1500" dirty="0"/>
              <a:t>layouts</a:t>
            </a:r>
            <a:r>
              <a:rPr lang="zh-CN" altLang="en-US" sz="1500" dirty="0"/>
              <a:t> </a:t>
            </a:r>
            <a:r>
              <a:rPr lang="en-US" altLang="zh-CN" sz="1500" dirty="0"/>
              <a:t>of</a:t>
            </a:r>
            <a:r>
              <a:rPr lang="zh-CN" altLang="en-US" sz="1500" dirty="0"/>
              <a:t> </a:t>
            </a:r>
            <a:r>
              <a:rPr lang="en-US" altLang="zh-CN" sz="1500" dirty="0"/>
              <a:t>one</a:t>
            </a:r>
            <a:r>
              <a:rPr lang="zh-CN" altLang="en-US" sz="1500" dirty="0"/>
              <a:t> </a:t>
            </a:r>
            <a:r>
              <a:rPr lang="en-US" altLang="zh-CN" sz="1500" dirty="0"/>
              <a:t>specific</a:t>
            </a:r>
            <a:r>
              <a:rPr lang="zh-CN" altLang="en-US" sz="1500" dirty="0"/>
              <a:t> </a:t>
            </a:r>
            <a:r>
              <a:rPr lang="en-US" altLang="zh-CN" sz="1500" dirty="0"/>
              <a:t>type</a:t>
            </a:r>
            <a:r>
              <a:rPr lang="zh-CN" altLang="en-US" sz="1500" dirty="0"/>
              <a:t> </a:t>
            </a:r>
            <a:r>
              <a:rPr lang="en-US" altLang="zh-CN" sz="1500" dirty="0"/>
              <a:t>of</a:t>
            </a:r>
            <a:r>
              <a:rPr lang="zh-CN" altLang="en-US" sz="1500" dirty="0"/>
              <a:t> </a:t>
            </a:r>
            <a:r>
              <a:rPr lang="en-US" altLang="zh-CN" sz="1500" dirty="0"/>
              <a:t>invoices,</a:t>
            </a:r>
            <a:r>
              <a:rPr lang="zh-CN" altLang="en-US" sz="1500" dirty="0"/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less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costs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dirty="0"/>
              <a:t>in</a:t>
            </a:r>
            <a:r>
              <a:rPr lang="zh-CN" altLang="en-US" sz="1500" dirty="0"/>
              <a:t> </a:t>
            </a:r>
            <a:r>
              <a:rPr lang="en-US" altLang="zh-CN" sz="1500" dirty="0"/>
              <a:t>method</a:t>
            </a:r>
            <a:r>
              <a:rPr lang="zh-CN" altLang="en-US" sz="1500" dirty="0"/>
              <a:t> </a:t>
            </a:r>
            <a:r>
              <a:rPr lang="en-US" altLang="zh-CN" sz="1500" dirty="0"/>
              <a:t>implementation</a:t>
            </a:r>
            <a:r>
              <a:rPr lang="zh-CN" altLang="en-US" sz="1500" dirty="0"/>
              <a:t> </a:t>
            </a:r>
            <a:r>
              <a:rPr lang="en-US" altLang="zh-CN" sz="1500" dirty="0"/>
              <a:t>for</a:t>
            </a:r>
            <a:r>
              <a:rPr lang="zh-CN" altLang="en-US" sz="1500" dirty="0"/>
              <a:t> </a:t>
            </a:r>
            <a:r>
              <a:rPr lang="en-US" altLang="zh-CN" sz="1500" dirty="0"/>
              <a:t>new</a:t>
            </a:r>
            <a:r>
              <a:rPr lang="zh-CN" altLang="en-US" sz="1500" dirty="0"/>
              <a:t> </a:t>
            </a:r>
            <a:r>
              <a:rPr lang="en-US" altLang="zh-CN" sz="1500" dirty="0"/>
              <a:t>types</a:t>
            </a:r>
            <a:r>
              <a:rPr lang="zh-CN" altLang="en-US" sz="1500" dirty="0"/>
              <a:t> </a:t>
            </a:r>
            <a:r>
              <a:rPr lang="en-US" altLang="zh-CN" sz="1500" dirty="0"/>
              <a:t>of</a:t>
            </a:r>
            <a:r>
              <a:rPr lang="zh-CN" altLang="en-US" sz="1500" dirty="0"/>
              <a:t> </a:t>
            </a:r>
            <a:r>
              <a:rPr lang="en-US" altLang="zh-CN" sz="1500" dirty="0"/>
              <a:t>invoices</a:t>
            </a:r>
            <a:r>
              <a:rPr lang="zh-CN" altLang="en-US" sz="1500" dirty="0"/>
              <a:t> </a:t>
            </a:r>
            <a:r>
              <a:rPr lang="en-US" altLang="zh-CN" sz="1500" dirty="0"/>
              <a:t>or</a:t>
            </a:r>
            <a:r>
              <a:rPr lang="zh-CN" altLang="en-US" sz="1500" dirty="0"/>
              <a:t> </a:t>
            </a:r>
            <a:r>
              <a:rPr lang="en-US" altLang="zh-CN" sz="1500" dirty="0"/>
              <a:t>interested</a:t>
            </a:r>
            <a:r>
              <a:rPr lang="zh-CN" altLang="en-US" sz="1500" dirty="0"/>
              <a:t> </a:t>
            </a:r>
            <a:r>
              <a:rPr lang="en-US" altLang="zh-CN" sz="1500" dirty="0"/>
              <a:t>information.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1500" b="1" dirty="0"/>
              <a:t>Drawbacks</a:t>
            </a:r>
            <a:r>
              <a:rPr lang="en-US" altLang="zh-CN" sz="1500" dirty="0"/>
              <a:t>:</a:t>
            </a:r>
            <a:r>
              <a:rPr lang="zh-CN" altLang="en-US" sz="1500" dirty="0"/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labeled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data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are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needed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dirty="0"/>
              <a:t>for</a:t>
            </a:r>
            <a:r>
              <a:rPr lang="zh-CN" altLang="en-US" sz="1500" dirty="0"/>
              <a:t> </a:t>
            </a:r>
            <a:r>
              <a:rPr lang="en-US" altLang="zh-CN" sz="1500" dirty="0"/>
              <a:t>model</a:t>
            </a:r>
            <a:r>
              <a:rPr lang="zh-CN" altLang="en-US" sz="1500" dirty="0"/>
              <a:t> </a:t>
            </a:r>
            <a:r>
              <a:rPr lang="en-US" altLang="zh-CN" sz="1500" dirty="0"/>
              <a:t>training,</a:t>
            </a:r>
            <a:r>
              <a:rPr lang="zh-CN" altLang="en-US" sz="1500" dirty="0"/>
              <a:t> </a:t>
            </a:r>
            <a:r>
              <a:rPr lang="en-US" altLang="zh-CN" sz="1500" dirty="0"/>
              <a:t>where</a:t>
            </a:r>
            <a:r>
              <a:rPr lang="zh-CN" altLang="en-US" sz="1500" dirty="0"/>
              <a:t> </a:t>
            </a:r>
            <a:r>
              <a:rPr lang="en-US" altLang="zh-CN" sz="1500" dirty="0"/>
              <a:t>human</a:t>
            </a:r>
            <a:r>
              <a:rPr lang="zh-CN" altLang="en-US" sz="1500" dirty="0"/>
              <a:t> </a:t>
            </a:r>
            <a:r>
              <a:rPr lang="en-US" altLang="zh-CN" sz="1500" dirty="0"/>
              <a:t>labeler</a:t>
            </a:r>
            <a:r>
              <a:rPr lang="zh-CN" altLang="en-US" sz="1500" dirty="0"/>
              <a:t> </a:t>
            </a:r>
            <a:r>
              <a:rPr lang="en-US" altLang="zh-CN" sz="1500" dirty="0"/>
              <a:t>are</a:t>
            </a:r>
            <a:r>
              <a:rPr lang="zh-CN" altLang="en-US" sz="1500" dirty="0"/>
              <a:t> </a:t>
            </a:r>
            <a:r>
              <a:rPr lang="en-US" altLang="zh-CN" sz="1500" dirty="0"/>
              <a:t>needed.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zh-CN" sz="1600" b="1" dirty="0"/>
              <a:t>UI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based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reducing</a:t>
            </a:r>
            <a:r>
              <a:rPr lang="zh-CN" altLang="en-US" sz="1600" dirty="0"/>
              <a:t> </a:t>
            </a:r>
            <a:r>
              <a:rPr lang="en-US" altLang="zh-CN" sz="1600" dirty="0"/>
              <a:t>operator’s</a:t>
            </a:r>
            <a:r>
              <a:rPr lang="zh-CN" altLang="en-US" sz="1600" dirty="0"/>
              <a:t> </a:t>
            </a:r>
            <a:r>
              <a:rPr lang="en-US" altLang="zh-CN" sz="1600" dirty="0"/>
              <a:t>labors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b="1" i="1" dirty="0"/>
              <a:t>finding/processing</a:t>
            </a:r>
            <a:r>
              <a:rPr lang="zh-CN" altLang="en-US" sz="1600" b="1" i="1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interested</a:t>
            </a:r>
            <a:r>
              <a:rPr lang="zh-CN" altLang="en-US" sz="1600" dirty="0"/>
              <a:t> </a:t>
            </a:r>
            <a:r>
              <a:rPr lang="en-US" altLang="zh-CN" sz="1600" dirty="0"/>
              <a:t>information.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1500" b="1" dirty="0"/>
              <a:t>Advantages</a:t>
            </a:r>
            <a:r>
              <a:rPr lang="en-US" altLang="zh-CN" sz="1500" dirty="0"/>
              <a:t>:</a:t>
            </a:r>
            <a:r>
              <a:rPr lang="zh-CN" altLang="en-US" sz="1500" dirty="0"/>
              <a:t> </a:t>
            </a:r>
            <a:r>
              <a:rPr lang="en-US" altLang="zh-CN" sz="1500" u="sng" dirty="0">
                <a:solidFill>
                  <a:srgbClr val="00B050"/>
                </a:solidFill>
              </a:rPr>
              <a:t>operator</a:t>
            </a:r>
            <a:r>
              <a:rPr lang="zh-CN" altLang="en-US" sz="1500" u="sng" dirty="0">
                <a:solidFill>
                  <a:srgbClr val="00B050"/>
                </a:solidFill>
              </a:rPr>
              <a:t> </a:t>
            </a:r>
            <a:r>
              <a:rPr lang="en-US" altLang="zh-CN" sz="1500" u="sng" dirty="0">
                <a:solidFill>
                  <a:srgbClr val="00B050"/>
                </a:solidFill>
              </a:rPr>
              <a:t>friendly</a:t>
            </a:r>
            <a:r>
              <a:rPr lang="en-US" altLang="zh-CN" sz="1500" dirty="0"/>
              <a:t>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1500" b="1" dirty="0"/>
              <a:t>Drawbacks</a:t>
            </a:r>
            <a:r>
              <a:rPr lang="en-US" altLang="zh-CN" sz="1500" dirty="0"/>
              <a:t>:</a:t>
            </a:r>
            <a:r>
              <a:rPr lang="zh-CN" altLang="en-US" sz="1500" dirty="0"/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highly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experienced</a:t>
            </a:r>
            <a:r>
              <a:rPr lang="zh-CN" altLang="en-US" dirty="0"/>
              <a:t> </a:t>
            </a:r>
            <a:r>
              <a:rPr lang="en-US" altLang="zh-CN" sz="1500" dirty="0"/>
              <a:t>UI/UX</a:t>
            </a:r>
            <a:r>
              <a:rPr lang="zh-CN" altLang="en-US" sz="1500" dirty="0"/>
              <a:t> </a:t>
            </a:r>
            <a:r>
              <a:rPr lang="en-US" altLang="zh-CN" sz="1500" dirty="0"/>
              <a:t>developers</a:t>
            </a:r>
            <a:r>
              <a:rPr lang="zh-CN" altLang="en-US" sz="1500" dirty="0"/>
              <a:t> </a:t>
            </a:r>
            <a:r>
              <a:rPr lang="en-US" altLang="zh-CN" sz="1500" dirty="0"/>
              <a:t>shall</a:t>
            </a:r>
            <a:r>
              <a:rPr lang="zh-CN" altLang="en-US" sz="1500" dirty="0"/>
              <a:t> </a:t>
            </a:r>
            <a:r>
              <a:rPr lang="en-US" altLang="zh-CN" sz="1500" dirty="0"/>
              <a:t>be</a:t>
            </a:r>
            <a:r>
              <a:rPr lang="zh-CN" altLang="en-US" sz="1500" dirty="0"/>
              <a:t> </a:t>
            </a:r>
            <a:r>
              <a:rPr lang="en-US" altLang="zh-CN" sz="1500" dirty="0"/>
              <a:t>involved</a:t>
            </a:r>
            <a:r>
              <a:rPr lang="zh-CN" altLang="en-US" sz="1500" dirty="0"/>
              <a:t> </a:t>
            </a:r>
            <a:r>
              <a:rPr lang="en-US" altLang="zh-CN" sz="1500" dirty="0"/>
              <a:t>to</a:t>
            </a:r>
            <a:r>
              <a:rPr lang="zh-CN" altLang="en-US" sz="1500" dirty="0"/>
              <a:t> </a:t>
            </a:r>
            <a:r>
              <a:rPr lang="en-US" altLang="zh-CN" sz="1500" dirty="0"/>
              <a:t>analysis</a:t>
            </a:r>
            <a:r>
              <a:rPr lang="zh-CN" altLang="en-US" sz="1500" dirty="0"/>
              <a:t> </a:t>
            </a:r>
            <a:r>
              <a:rPr lang="en-US" altLang="zh-CN" sz="1500" dirty="0"/>
              <a:t>and</a:t>
            </a:r>
            <a:r>
              <a:rPr lang="zh-CN" altLang="en-US" sz="1500" dirty="0"/>
              <a:t> </a:t>
            </a:r>
            <a:r>
              <a:rPr lang="en-US" altLang="zh-CN" sz="1500" dirty="0"/>
              <a:t>design</a:t>
            </a:r>
            <a:r>
              <a:rPr lang="zh-CN" altLang="en-US" sz="1500" dirty="0"/>
              <a:t> </a:t>
            </a:r>
            <a:r>
              <a:rPr lang="en-US" altLang="zh-CN" sz="1500" dirty="0"/>
              <a:t>the</a:t>
            </a:r>
            <a:r>
              <a:rPr lang="zh-CN" altLang="en-US" sz="1500" dirty="0"/>
              <a:t> </a:t>
            </a:r>
            <a:r>
              <a:rPr lang="en-US" altLang="zh-CN" sz="1500" dirty="0"/>
              <a:t>UI</a:t>
            </a:r>
            <a:r>
              <a:rPr lang="zh-CN" altLang="en-US" sz="1500" dirty="0"/>
              <a:t> </a:t>
            </a:r>
            <a:r>
              <a:rPr lang="en-US" altLang="zh-CN" sz="1500" dirty="0"/>
              <a:t>that</a:t>
            </a:r>
            <a:r>
              <a:rPr lang="zh-CN" altLang="en-US" sz="1500" dirty="0"/>
              <a:t> </a:t>
            </a:r>
            <a:r>
              <a:rPr lang="en-US" altLang="zh-CN" sz="1500" dirty="0"/>
              <a:t>has</a:t>
            </a:r>
            <a:r>
              <a:rPr lang="zh-CN" altLang="en-US" sz="1500" dirty="0"/>
              <a:t> </a:t>
            </a:r>
            <a:r>
              <a:rPr lang="en-US" altLang="zh-CN" sz="1500" dirty="0"/>
              <a:t>the</a:t>
            </a:r>
            <a:r>
              <a:rPr lang="zh-CN" altLang="en-US" sz="1500" dirty="0"/>
              <a:t> </a:t>
            </a:r>
            <a:r>
              <a:rPr lang="en-US" altLang="zh-CN" sz="1500" dirty="0"/>
              <a:t>truly</a:t>
            </a:r>
            <a:r>
              <a:rPr lang="zh-CN" altLang="en-US" sz="1500" dirty="0"/>
              <a:t> </a:t>
            </a:r>
            <a:r>
              <a:rPr lang="en-US" altLang="zh-CN" sz="1500" dirty="0"/>
              <a:t>user</a:t>
            </a:r>
            <a:r>
              <a:rPr lang="zh-CN" altLang="en-US" sz="1500" dirty="0"/>
              <a:t> </a:t>
            </a:r>
            <a:r>
              <a:rPr lang="en-US" altLang="zh-CN" sz="1500" dirty="0"/>
              <a:t>friendly</a:t>
            </a:r>
            <a:r>
              <a:rPr lang="zh-CN" altLang="en-US" sz="1500" dirty="0"/>
              <a:t> </a:t>
            </a:r>
            <a:r>
              <a:rPr lang="en-US" altLang="zh-CN" sz="1500" dirty="0"/>
              <a:t>operating</a:t>
            </a:r>
            <a:r>
              <a:rPr lang="zh-CN" altLang="en-US" sz="1500" dirty="0"/>
              <a:t> </a:t>
            </a:r>
            <a:r>
              <a:rPr lang="en-US" altLang="zh-CN" sz="1500" dirty="0"/>
              <a:t>logic.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altLang="zh-CN" sz="1600" dirty="0"/>
              <a:t>Assembling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rule</a:t>
            </a:r>
            <a:r>
              <a:rPr lang="zh-CN" altLang="en-US" sz="1600" dirty="0"/>
              <a:t> </a:t>
            </a:r>
            <a:r>
              <a:rPr lang="en-US" altLang="zh-CN" sz="1600" dirty="0"/>
              <a:t>/</a:t>
            </a:r>
            <a:r>
              <a:rPr lang="zh-CN" altLang="en-US" sz="1600" dirty="0"/>
              <a:t> </a:t>
            </a:r>
            <a:r>
              <a:rPr lang="en-US" altLang="zh-CN" sz="1600" dirty="0"/>
              <a:t>AI</a:t>
            </a:r>
            <a:r>
              <a:rPr lang="zh-CN" altLang="en-US" sz="1600" dirty="0"/>
              <a:t> </a:t>
            </a:r>
            <a:r>
              <a:rPr lang="en-US" altLang="zh-CN" sz="1600" dirty="0"/>
              <a:t>/</a:t>
            </a:r>
            <a:r>
              <a:rPr lang="zh-CN" altLang="en-US" sz="1600" dirty="0"/>
              <a:t> </a:t>
            </a:r>
            <a:r>
              <a:rPr lang="en-US" altLang="zh-CN" sz="1600" dirty="0"/>
              <a:t>UI</a:t>
            </a:r>
            <a:r>
              <a:rPr lang="zh-CN" altLang="en-US" sz="1600" dirty="0"/>
              <a:t> </a:t>
            </a:r>
            <a:r>
              <a:rPr lang="en-US" altLang="zh-CN" sz="1600" dirty="0"/>
              <a:t>based</a:t>
            </a:r>
            <a:r>
              <a:rPr lang="zh-CN" altLang="en-US" sz="1600" dirty="0"/>
              <a:t> </a:t>
            </a:r>
            <a:r>
              <a:rPr lang="en-US" altLang="zh-CN" sz="1600" dirty="0"/>
              <a:t>methods</a:t>
            </a:r>
            <a:r>
              <a:rPr lang="zh-CN" altLang="en-US" sz="1600" dirty="0"/>
              <a:t> </a:t>
            </a:r>
            <a:r>
              <a:rPr lang="en-US" altLang="zh-CN" sz="1600" dirty="0"/>
              <a:t>can</a:t>
            </a:r>
            <a:r>
              <a:rPr lang="zh-CN" altLang="en-US" sz="1600" dirty="0"/>
              <a:t> </a:t>
            </a:r>
            <a:r>
              <a:rPr lang="en-US" altLang="zh-CN" sz="1600" dirty="0"/>
              <a:t>achieve</a:t>
            </a:r>
            <a:r>
              <a:rPr lang="zh-CN" altLang="en-US" sz="1600" dirty="0"/>
              <a:t> </a:t>
            </a:r>
            <a:r>
              <a:rPr lang="en-US" altLang="zh-CN" sz="1600" dirty="0"/>
              <a:t>potentially</a:t>
            </a:r>
            <a:r>
              <a:rPr lang="zh-CN" altLang="en-US" sz="1600" dirty="0"/>
              <a:t> </a:t>
            </a:r>
            <a:r>
              <a:rPr lang="en-US" altLang="zh-CN" sz="1600" dirty="0"/>
              <a:t>better</a:t>
            </a:r>
            <a:r>
              <a:rPr lang="zh-CN" altLang="en-US" sz="1600" dirty="0"/>
              <a:t> </a:t>
            </a:r>
            <a:r>
              <a:rPr lang="en-US" altLang="zh-CN" sz="1600" dirty="0"/>
              <a:t>result.</a:t>
            </a:r>
            <a:endParaRPr lang="en-US" sz="1600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5C3514EE-7E51-804A-B2B4-FE8784547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514" y="1031560"/>
            <a:ext cx="687432" cy="68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2750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27DEC0-C4D0-2B4A-9309-15AD3302193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69B24F-99F6-B74C-8050-01D74FF653D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3C1C19-172F-664D-89D1-7E0620327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61723"/>
            <a:ext cx="11430000" cy="990601"/>
          </a:xfrm>
        </p:spPr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Danny</a:t>
            </a:r>
            <a:r>
              <a:rPr lang="zh-CN" altLang="en-US" dirty="0"/>
              <a:t> </a:t>
            </a:r>
            <a:r>
              <a:rPr lang="en-US" altLang="zh-CN" dirty="0"/>
              <a:t>Closed</a:t>
            </a:r>
            <a:r>
              <a:rPr lang="zh-CN" altLang="en-US" dirty="0"/>
              <a:t> </a:t>
            </a:r>
            <a:r>
              <a:rPr lang="en-US" altLang="zh-CN" dirty="0"/>
              <a:t>Loop</a:t>
            </a:r>
            <a:endParaRPr lang="en-US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6B47F10-360A-3347-865E-D19F4A523054}"/>
              </a:ext>
            </a:extLst>
          </p:cNvPr>
          <p:cNvGrpSpPr/>
          <p:nvPr/>
        </p:nvGrpSpPr>
        <p:grpSpPr>
          <a:xfrm>
            <a:off x="4920014" y="1236456"/>
            <a:ext cx="2527020" cy="914400"/>
            <a:chOff x="4658875" y="1057015"/>
            <a:chExt cx="2527020" cy="91440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A1222F-2592-7946-8B12-761B74B3AF88}"/>
                </a:ext>
              </a:extLst>
            </p:cNvPr>
            <p:cNvSpPr txBox="1"/>
            <p:nvPr/>
          </p:nvSpPr>
          <p:spPr>
            <a:xfrm>
              <a:off x="5573274" y="1316024"/>
              <a:ext cx="1612621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sz="1600" dirty="0"/>
                <a:t>Human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operator</a:t>
              </a:r>
              <a:endParaRPr lang="en-US" sz="1600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1D24534-4CC3-EA47-8366-32866C0E3CE1}"/>
                </a:ext>
              </a:extLst>
            </p:cNvPr>
            <p:cNvGrpSpPr/>
            <p:nvPr/>
          </p:nvGrpSpPr>
          <p:grpSpPr>
            <a:xfrm>
              <a:off x="4658875" y="1057015"/>
              <a:ext cx="914400" cy="914400"/>
              <a:chOff x="4140200" y="1625887"/>
              <a:chExt cx="914400" cy="914400"/>
            </a:xfrm>
          </p:grpSpPr>
          <p:pic>
            <p:nvPicPr>
              <p:cNvPr id="20" name="Graphic 19" descr="Labeling">
                <a:extLst>
                  <a:ext uri="{FF2B5EF4-FFF2-40B4-BE49-F238E27FC236}">
                    <a16:creationId xmlns:a16="http://schemas.microsoft.com/office/drawing/2014/main" id="{471C2809-CB07-5B40-B40D-5DCB85DF04C1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40200" y="162588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6AEDAB-DFA2-9B49-A694-F758A4DE0B4B}"/>
                  </a:ext>
                </a:extLst>
              </p:cNvPr>
              <p:cNvSpPr txBox="1"/>
              <p:nvPr/>
            </p:nvSpPr>
            <p:spPr>
              <a:xfrm>
                <a:off x="4227907" y="1839926"/>
                <a:ext cx="738985" cy="384721"/>
              </a:xfrm>
              <a:prstGeom prst="rect">
                <a:avLst/>
              </a:prstGeom>
              <a:noFill/>
            </p:spPr>
            <p:txBody>
              <a:bodyPr wrap="none" lIns="0" tIns="0" rIns="0" bIns="45720" rtlCol="0">
                <a:spAutoFit/>
              </a:bodyPr>
              <a:lstStyle/>
              <a:p>
                <a:pPr algn="ctr"/>
                <a:r>
                  <a:rPr lang="en-US" altLang="zh-CN" sz="1100" dirty="0"/>
                  <a:t>Processing</a:t>
                </a:r>
              </a:p>
              <a:p>
                <a:pPr algn="ctr"/>
                <a:r>
                  <a:rPr lang="en-US" altLang="zh-CN" sz="1100" dirty="0"/>
                  <a:t>Labeling</a:t>
                </a: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3075A20-6100-B542-B20A-3CAAD1BA59AE}"/>
              </a:ext>
            </a:extLst>
          </p:cNvPr>
          <p:cNvGrpSpPr/>
          <p:nvPr/>
        </p:nvGrpSpPr>
        <p:grpSpPr>
          <a:xfrm>
            <a:off x="8646921" y="2792667"/>
            <a:ext cx="2260674" cy="1686421"/>
            <a:chOff x="8206148" y="2220787"/>
            <a:chExt cx="2260674" cy="1686421"/>
          </a:xfrm>
        </p:grpSpPr>
        <p:pic>
          <p:nvPicPr>
            <p:cNvPr id="18" name="Graphic 17" descr="Database">
              <a:extLst>
                <a:ext uri="{FF2B5EF4-FFF2-40B4-BE49-F238E27FC236}">
                  <a16:creationId xmlns:a16="http://schemas.microsoft.com/office/drawing/2014/main" id="{01ED17E0-D3A0-6646-A43C-0604F0207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06148" y="2220787"/>
              <a:ext cx="914400" cy="9144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DD436F-C758-8740-961F-93BEF32B28C0}"/>
                </a:ext>
              </a:extLst>
            </p:cNvPr>
            <p:cNvSpPr txBox="1"/>
            <p:nvPr/>
          </p:nvSpPr>
          <p:spPr>
            <a:xfrm>
              <a:off x="9075415" y="2561683"/>
              <a:ext cx="968214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altLang="zh-CN" sz="1600" dirty="0"/>
                <a:t>Data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base</a:t>
              </a:r>
              <a:endParaRPr lang="en-US" sz="1600" dirty="0"/>
            </a:p>
          </p:txBody>
        </p:sp>
        <p:pic>
          <p:nvPicPr>
            <p:cNvPr id="32" name="Graphic 31" descr="Cloud Computing">
              <a:extLst>
                <a:ext uri="{FF2B5EF4-FFF2-40B4-BE49-F238E27FC236}">
                  <a16:creationId xmlns:a16="http://schemas.microsoft.com/office/drawing/2014/main" id="{43185B8A-D4A2-724A-90A3-FD4C8EA70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06148" y="2992808"/>
              <a:ext cx="914400" cy="9144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7C9BBE2-A7E4-2B46-82D5-F6B76A9A7BA7}"/>
                </a:ext>
              </a:extLst>
            </p:cNvPr>
            <p:cNvSpPr txBox="1"/>
            <p:nvPr/>
          </p:nvSpPr>
          <p:spPr>
            <a:xfrm>
              <a:off x="9075415" y="3201060"/>
              <a:ext cx="1391407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altLang="zh-CN" sz="1600" dirty="0"/>
                <a:t>Cloud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storage</a:t>
              </a:r>
              <a:endParaRPr lang="en-US" sz="1600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DED1243-EF6B-5143-B91F-56725BCAE537}"/>
              </a:ext>
            </a:extLst>
          </p:cNvPr>
          <p:cNvGrpSpPr/>
          <p:nvPr/>
        </p:nvGrpSpPr>
        <p:grpSpPr>
          <a:xfrm>
            <a:off x="992075" y="2585959"/>
            <a:ext cx="2622806" cy="1977427"/>
            <a:chOff x="753448" y="2088840"/>
            <a:chExt cx="2622806" cy="197742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2351ABE-9738-4C47-98D1-021DA55D3F4A}"/>
                </a:ext>
              </a:extLst>
            </p:cNvPr>
            <p:cNvGrpSpPr/>
            <p:nvPr/>
          </p:nvGrpSpPr>
          <p:grpSpPr>
            <a:xfrm>
              <a:off x="753448" y="2088840"/>
              <a:ext cx="2165606" cy="1520227"/>
              <a:chOff x="522514" y="4866166"/>
              <a:chExt cx="2165606" cy="1520227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92E04FC4-879A-2E49-9519-BDD3E07E85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 flipH="1" flipV="1">
                <a:off x="845203" y="4543477"/>
                <a:ext cx="1520227" cy="216560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0" cap="rnd">
                <a:solidFill>
                  <a:srgbClr val="FFFFFF"/>
                </a:solidFill>
              </a:ln>
              <a:effectLst>
                <a:outerShdw blurRad="50000" algn="tl" rotWithShape="0">
                  <a:srgbClr val="000000">
                    <a:alpha val="41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444A713-A7ED-3140-B622-B7BC70A822C6}"/>
                  </a:ext>
                </a:extLst>
              </p:cNvPr>
              <p:cNvSpPr/>
              <p:nvPr/>
            </p:nvSpPr>
            <p:spPr>
              <a:xfrm>
                <a:off x="1114998" y="5826440"/>
                <a:ext cx="980635" cy="239893"/>
              </a:xfrm>
              <a:prstGeom prst="rect">
                <a:avLst/>
              </a:prstGeom>
              <a:solidFill>
                <a:srgbClr val="FF9128">
                  <a:alpha val="49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>
                <a:bevelT w="127000" prst="artDeco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42F7E94-A67F-1F4D-9822-4DAC5E4AE537}"/>
                </a:ext>
              </a:extLst>
            </p:cNvPr>
            <p:cNvGrpSpPr/>
            <p:nvPr/>
          </p:nvGrpSpPr>
          <p:grpSpPr>
            <a:xfrm>
              <a:off x="905848" y="2241240"/>
              <a:ext cx="2165606" cy="1520227"/>
              <a:chOff x="522514" y="4866166"/>
              <a:chExt cx="2165606" cy="1520227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0AB36CC7-875F-9D4C-9305-3B3DD33A92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 flipH="1" flipV="1">
                <a:off x="845203" y="4543477"/>
                <a:ext cx="1520227" cy="216560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0" cap="rnd">
                <a:solidFill>
                  <a:srgbClr val="FFFFFF"/>
                </a:solidFill>
              </a:ln>
              <a:effectLst>
                <a:outerShdw blurRad="50000" algn="tl" rotWithShape="0">
                  <a:srgbClr val="000000">
                    <a:alpha val="41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7826830-2BDE-CC47-AAF7-A78CA79B9853}"/>
                  </a:ext>
                </a:extLst>
              </p:cNvPr>
              <p:cNvSpPr/>
              <p:nvPr/>
            </p:nvSpPr>
            <p:spPr>
              <a:xfrm>
                <a:off x="1114998" y="5826440"/>
                <a:ext cx="980635" cy="239893"/>
              </a:xfrm>
              <a:prstGeom prst="rect">
                <a:avLst/>
              </a:prstGeom>
              <a:solidFill>
                <a:srgbClr val="FF9128">
                  <a:alpha val="49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>
                <a:bevelT w="127000" prst="artDeco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E43DB98-CF34-014D-B7D3-997786234B5B}"/>
                </a:ext>
              </a:extLst>
            </p:cNvPr>
            <p:cNvGrpSpPr/>
            <p:nvPr/>
          </p:nvGrpSpPr>
          <p:grpSpPr>
            <a:xfrm>
              <a:off x="1058248" y="2393640"/>
              <a:ext cx="2165606" cy="1520227"/>
              <a:chOff x="522514" y="4866166"/>
              <a:chExt cx="2165606" cy="1520227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D37BAEE2-8AD7-7840-BB6F-07C536FE3A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 flipH="1" flipV="1">
                <a:off x="845203" y="4543477"/>
                <a:ext cx="1520227" cy="216560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0" cap="rnd">
                <a:solidFill>
                  <a:srgbClr val="FFFFFF"/>
                </a:solidFill>
              </a:ln>
              <a:effectLst>
                <a:outerShdw blurRad="50000" algn="tl" rotWithShape="0">
                  <a:srgbClr val="000000">
                    <a:alpha val="41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0BC037A-ACB8-E044-89E3-DD61F71C99F7}"/>
                  </a:ext>
                </a:extLst>
              </p:cNvPr>
              <p:cNvSpPr/>
              <p:nvPr/>
            </p:nvSpPr>
            <p:spPr>
              <a:xfrm>
                <a:off x="1114998" y="5826440"/>
                <a:ext cx="980635" cy="239893"/>
              </a:xfrm>
              <a:prstGeom prst="rect">
                <a:avLst/>
              </a:prstGeom>
              <a:solidFill>
                <a:srgbClr val="FF9128">
                  <a:alpha val="49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>
                <a:bevelT w="127000" prst="artDeco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5B75904-02C3-B844-BFF8-EFE615C3E348}"/>
                </a:ext>
              </a:extLst>
            </p:cNvPr>
            <p:cNvGrpSpPr/>
            <p:nvPr/>
          </p:nvGrpSpPr>
          <p:grpSpPr>
            <a:xfrm>
              <a:off x="1210648" y="2546040"/>
              <a:ext cx="2165606" cy="1520227"/>
              <a:chOff x="522514" y="4866166"/>
              <a:chExt cx="2165606" cy="1520227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62A4E4DF-9F24-514D-B0FF-97A0D05F11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 flipH="1" flipV="1">
                <a:off x="845203" y="4543477"/>
                <a:ext cx="1520227" cy="216560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0" cap="rnd">
                <a:solidFill>
                  <a:srgbClr val="FFFFFF"/>
                </a:solidFill>
              </a:ln>
              <a:effectLst>
                <a:outerShdw blurRad="50000" algn="tl" rotWithShape="0">
                  <a:srgbClr val="000000">
                    <a:alpha val="41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5A24E475-6FC9-C840-800D-B6E770F9D0ED}"/>
                  </a:ext>
                </a:extLst>
              </p:cNvPr>
              <p:cNvSpPr/>
              <p:nvPr/>
            </p:nvSpPr>
            <p:spPr>
              <a:xfrm>
                <a:off x="1114998" y="5826440"/>
                <a:ext cx="980635" cy="239893"/>
              </a:xfrm>
              <a:prstGeom prst="rect">
                <a:avLst/>
              </a:prstGeom>
              <a:solidFill>
                <a:srgbClr val="FF9128">
                  <a:alpha val="49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>
                <a:bevelT w="127000" prst="artDeco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CD41146-0078-B748-9AD7-39DEBF944D09}"/>
              </a:ext>
            </a:extLst>
          </p:cNvPr>
          <p:cNvGrpSpPr/>
          <p:nvPr/>
        </p:nvGrpSpPr>
        <p:grpSpPr>
          <a:xfrm>
            <a:off x="4947257" y="4717665"/>
            <a:ext cx="2425024" cy="1556774"/>
            <a:chOff x="4706457" y="3923257"/>
            <a:chExt cx="2425024" cy="1556774"/>
          </a:xfrm>
        </p:grpSpPr>
        <p:pic>
          <p:nvPicPr>
            <p:cNvPr id="6" name="Graphic 5" descr="Meeting">
              <a:extLst>
                <a:ext uri="{FF2B5EF4-FFF2-40B4-BE49-F238E27FC236}">
                  <a16:creationId xmlns:a16="http://schemas.microsoft.com/office/drawing/2014/main" id="{4E69BA84-39FC-E048-9C80-E10679D83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16112" y="4565631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5206CCB-3D49-814A-A701-BF9FD6A6437C}"/>
                </a:ext>
              </a:extLst>
            </p:cNvPr>
            <p:cNvSpPr txBox="1"/>
            <p:nvPr/>
          </p:nvSpPr>
          <p:spPr>
            <a:xfrm>
              <a:off x="5600874" y="4288166"/>
              <a:ext cx="976229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altLang="zh-CN" sz="1600" dirty="0"/>
                <a:t>AI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models</a:t>
              </a:r>
              <a:endParaRPr lang="en-US" sz="16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AEBAE63-B000-B942-B3CD-12F738C1FB0C}"/>
                </a:ext>
              </a:extLst>
            </p:cNvPr>
            <p:cNvSpPr txBox="1"/>
            <p:nvPr/>
          </p:nvSpPr>
          <p:spPr>
            <a:xfrm>
              <a:off x="5595804" y="4871502"/>
              <a:ext cx="1535677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altLang="zh-CN" sz="1600" dirty="0"/>
                <a:t>Rule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algorithms</a:t>
              </a:r>
              <a:endParaRPr lang="en-US" sz="1600" dirty="0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0D16A13-2EFD-FE41-AC9E-97E17BA9204E}"/>
                </a:ext>
              </a:extLst>
            </p:cNvPr>
            <p:cNvGrpSpPr/>
            <p:nvPr/>
          </p:nvGrpSpPr>
          <p:grpSpPr>
            <a:xfrm>
              <a:off x="4706457" y="3923257"/>
              <a:ext cx="914400" cy="914400"/>
              <a:chOff x="4430275" y="3525365"/>
              <a:chExt cx="914400" cy="914400"/>
            </a:xfrm>
          </p:grpSpPr>
          <p:pic>
            <p:nvPicPr>
              <p:cNvPr id="45" name="Graphic 44" descr="Single gear">
                <a:extLst>
                  <a:ext uri="{FF2B5EF4-FFF2-40B4-BE49-F238E27FC236}">
                    <a16:creationId xmlns:a16="http://schemas.microsoft.com/office/drawing/2014/main" id="{55149DA7-1E73-994F-BD36-C2DEE2AC73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975355" y="3986383"/>
                <a:ext cx="281437" cy="281437"/>
              </a:xfrm>
              <a:prstGeom prst="rect">
                <a:avLst/>
              </a:prstGeom>
            </p:spPr>
          </p:pic>
          <p:pic>
            <p:nvPicPr>
              <p:cNvPr id="47" name="Graphic 46" descr="Gears">
                <a:extLst>
                  <a:ext uri="{FF2B5EF4-FFF2-40B4-BE49-F238E27FC236}">
                    <a16:creationId xmlns:a16="http://schemas.microsoft.com/office/drawing/2014/main" id="{A8BE5779-60F1-8442-9AA1-C1C39CC86F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4430275" y="3525365"/>
                <a:ext cx="914400" cy="914400"/>
              </a:xfrm>
              <a:prstGeom prst="rect">
                <a:avLst/>
              </a:prstGeom>
            </p:spPr>
          </p:pic>
        </p:grpSp>
      </p:grpSp>
      <p:pic>
        <p:nvPicPr>
          <p:cNvPr id="52" name="Graphic 51" descr="Arrow: Slight curve">
            <a:extLst>
              <a:ext uri="{FF2B5EF4-FFF2-40B4-BE49-F238E27FC236}">
                <a16:creationId xmlns:a16="http://schemas.microsoft.com/office/drawing/2014/main" id="{86B2878C-E470-C943-A3FB-E972A54CF65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208165">
            <a:off x="3728277" y="4527733"/>
            <a:ext cx="914400" cy="914400"/>
          </a:xfrm>
          <a:prstGeom prst="rect">
            <a:avLst/>
          </a:prstGeom>
        </p:spPr>
      </p:pic>
      <p:pic>
        <p:nvPicPr>
          <p:cNvPr id="57" name="Graphic 56" descr="Arrow: Slight curve">
            <a:extLst>
              <a:ext uri="{FF2B5EF4-FFF2-40B4-BE49-F238E27FC236}">
                <a16:creationId xmlns:a16="http://schemas.microsoft.com/office/drawing/2014/main" id="{17759FF3-B701-B44C-A23C-451E3209FA9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9442414">
            <a:off x="7546682" y="4663358"/>
            <a:ext cx="914400" cy="914400"/>
          </a:xfrm>
          <a:prstGeom prst="rect">
            <a:avLst/>
          </a:prstGeom>
        </p:spPr>
      </p:pic>
      <p:pic>
        <p:nvPicPr>
          <p:cNvPr id="59" name="Graphic 58" descr="Arrow: Slight curve">
            <a:extLst>
              <a:ext uri="{FF2B5EF4-FFF2-40B4-BE49-F238E27FC236}">
                <a16:creationId xmlns:a16="http://schemas.microsoft.com/office/drawing/2014/main" id="{734816B7-A155-F643-BF7A-D4961B7EB0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2654880">
            <a:off x="7595701" y="1851749"/>
            <a:ext cx="914400" cy="914400"/>
          </a:xfrm>
          <a:prstGeom prst="rect">
            <a:avLst/>
          </a:prstGeom>
        </p:spPr>
      </p:pic>
      <p:pic>
        <p:nvPicPr>
          <p:cNvPr id="67" name="Graphic 66" descr="Network">
            <a:extLst>
              <a:ext uri="{FF2B5EF4-FFF2-40B4-BE49-F238E27FC236}">
                <a16:creationId xmlns:a16="http://schemas.microsoft.com/office/drawing/2014/main" id="{1E6B7C75-3852-AA41-8969-D71597B8EC7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934402" y="3028224"/>
            <a:ext cx="914400" cy="914400"/>
          </a:xfrm>
          <a:prstGeom prst="rect">
            <a:avLst/>
          </a:prstGeom>
        </p:spPr>
      </p:pic>
      <p:pic>
        <p:nvPicPr>
          <p:cNvPr id="73" name="Graphic 72" descr="Arrow: Slight curve">
            <a:extLst>
              <a:ext uri="{FF2B5EF4-FFF2-40B4-BE49-F238E27FC236}">
                <a16:creationId xmlns:a16="http://schemas.microsoft.com/office/drawing/2014/main" id="{F830246E-1A28-C041-8E41-8E20FDEFEE1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3497536">
            <a:off x="5185386" y="2172536"/>
            <a:ext cx="914400" cy="914400"/>
          </a:xfrm>
          <a:prstGeom prst="rect">
            <a:avLst/>
          </a:prstGeom>
        </p:spPr>
      </p:pic>
      <p:pic>
        <p:nvPicPr>
          <p:cNvPr id="74" name="Graphic 73" descr="Arrow: Slight curve">
            <a:extLst>
              <a:ext uri="{FF2B5EF4-FFF2-40B4-BE49-F238E27FC236}">
                <a16:creationId xmlns:a16="http://schemas.microsoft.com/office/drawing/2014/main" id="{4B74BE71-8DEC-9947-B3B7-5C315A41D4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252588" y="3368418"/>
            <a:ext cx="914400" cy="9144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EF3B4B9-21AC-8140-9861-BD006ADA0872}"/>
              </a:ext>
            </a:extLst>
          </p:cNvPr>
          <p:cNvSpPr txBox="1"/>
          <p:nvPr/>
        </p:nvSpPr>
        <p:spPr>
          <a:xfrm>
            <a:off x="5858736" y="3853549"/>
            <a:ext cx="1223092" cy="292388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600" dirty="0"/>
              <a:t>Final</a:t>
            </a:r>
            <a:r>
              <a:rPr lang="zh-CN" altLang="en-US" sz="1600" dirty="0"/>
              <a:t> </a:t>
            </a:r>
            <a:r>
              <a:rPr lang="en-US" altLang="zh-CN" sz="1600" dirty="0"/>
              <a:t>Results</a:t>
            </a: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FDDCF6-AC16-8E4C-B532-34260CCB9895}"/>
              </a:ext>
            </a:extLst>
          </p:cNvPr>
          <p:cNvSpPr txBox="1"/>
          <p:nvPr/>
        </p:nvSpPr>
        <p:spPr>
          <a:xfrm>
            <a:off x="2006997" y="4743018"/>
            <a:ext cx="1109278" cy="23083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200" dirty="0"/>
              <a:t>×1000</a:t>
            </a:r>
            <a:r>
              <a:rPr lang="zh-CN" altLang="en-US" sz="1200" dirty="0"/>
              <a:t> </a:t>
            </a:r>
            <a:r>
              <a:rPr lang="en-US" altLang="zh-CN" sz="1200" dirty="0"/>
              <a:t>invoices</a:t>
            </a:r>
            <a:endParaRPr 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5BD3ECE-E020-2D4E-8042-D3297BE79E19}"/>
              </a:ext>
            </a:extLst>
          </p:cNvPr>
          <p:cNvSpPr txBox="1"/>
          <p:nvPr/>
        </p:nvSpPr>
        <p:spPr>
          <a:xfrm>
            <a:off x="11128069" y="409307"/>
            <a:ext cx="405559" cy="553998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algn="ctr"/>
            <a:r>
              <a:rPr lang="en-US" altLang="zh-CN" sz="1100" dirty="0"/>
              <a:t>enjoy</a:t>
            </a:r>
            <a:r>
              <a:rPr lang="zh-CN" altLang="en-US" sz="1100" dirty="0"/>
              <a:t> </a:t>
            </a:r>
            <a:endParaRPr lang="en-US" altLang="zh-CN" sz="1100" dirty="0"/>
          </a:p>
          <a:p>
            <a:pPr algn="ctr"/>
            <a:r>
              <a:rPr lang="en-US" altLang="zh-CN" sz="1100" dirty="0"/>
              <a:t>the</a:t>
            </a:r>
            <a:r>
              <a:rPr lang="zh-CN" altLang="en-US" sz="1100" dirty="0"/>
              <a:t> </a:t>
            </a:r>
            <a:endParaRPr lang="en-US" altLang="zh-CN" sz="1100" dirty="0"/>
          </a:p>
          <a:p>
            <a:pPr algn="ctr"/>
            <a:r>
              <a:rPr lang="en-US" altLang="zh-CN" sz="1100" dirty="0"/>
              <a:t>loop</a:t>
            </a:r>
            <a:endParaRPr lang="en-US" sz="1100" dirty="0"/>
          </a:p>
        </p:txBody>
      </p:sp>
      <p:pic>
        <p:nvPicPr>
          <p:cNvPr id="49" name="Graphic 48" descr="Wreath">
            <a:extLst>
              <a:ext uri="{FF2B5EF4-FFF2-40B4-BE49-F238E27FC236}">
                <a16:creationId xmlns:a16="http://schemas.microsoft.com/office/drawing/2014/main" id="{A0894633-AA04-DC49-A9DF-63246A00E0E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719643" y="0"/>
            <a:ext cx="1222410" cy="122241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219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27DEC0-C4D0-2B4A-9309-15AD3302193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69B24F-99F6-B74C-8050-01D74FF653D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3C1C19-172F-664D-89D1-7E0620327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61723"/>
            <a:ext cx="11430000" cy="990601"/>
          </a:xfrm>
        </p:spPr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Danny</a:t>
            </a:r>
            <a:r>
              <a:rPr lang="zh-CN" altLang="en-US" dirty="0"/>
              <a:t> </a:t>
            </a:r>
            <a:r>
              <a:rPr lang="en-US" altLang="zh-CN" dirty="0"/>
              <a:t>Closed</a:t>
            </a:r>
            <a:r>
              <a:rPr lang="zh-CN" altLang="en-US" dirty="0"/>
              <a:t> </a:t>
            </a:r>
            <a:r>
              <a:rPr lang="en-US" altLang="zh-CN" dirty="0"/>
              <a:t>Loop</a:t>
            </a:r>
            <a:endParaRPr lang="en-US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6B47F10-360A-3347-865E-D19F4A523054}"/>
              </a:ext>
            </a:extLst>
          </p:cNvPr>
          <p:cNvGrpSpPr/>
          <p:nvPr/>
        </p:nvGrpSpPr>
        <p:grpSpPr>
          <a:xfrm>
            <a:off x="4920014" y="1236456"/>
            <a:ext cx="2720984" cy="914400"/>
            <a:chOff x="4658875" y="1057015"/>
            <a:chExt cx="2720984" cy="91440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A1222F-2592-7946-8B12-761B74B3AF88}"/>
                </a:ext>
              </a:extLst>
            </p:cNvPr>
            <p:cNvSpPr txBox="1"/>
            <p:nvPr/>
          </p:nvSpPr>
          <p:spPr>
            <a:xfrm>
              <a:off x="5573274" y="1316024"/>
              <a:ext cx="1806585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sz="1600" dirty="0"/>
                <a:t>Human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loop</a:t>
              </a:r>
              <a:endParaRPr lang="en-US" sz="1600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1D24534-4CC3-EA47-8366-32866C0E3CE1}"/>
                </a:ext>
              </a:extLst>
            </p:cNvPr>
            <p:cNvGrpSpPr/>
            <p:nvPr/>
          </p:nvGrpSpPr>
          <p:grpSpPr>
            <a:xfrm>
              <a:off x="4658875" y="1057015"/>
              <a:ext cx="914400" cy="914400"/>
              <a:chOff x="4140200" y="1625887"/>
              <a:chExt cx="914400" cy="914400"/>
            </a:xfrm>
          </p:grpSpPr>
          <p:pic>
            <p:nvPicPr>
              <p:cNvPr id="20" name="Graphic 19" descr="Labeling">
                <a:extLst>
                  <a:ext uri="{FF2B5EF4-FFF2-40B4-BE49-F238E27FC236}">
                    <a16:creationId xmlns:a16="http://schemas.microsoft.com/office/drawing/2014/main" id="{471C2809-CB07-5B40-B40D-5DCB85DF04C1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40200" y="162588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6AEDAB-DFA2-9B49-A694-F758A4DE0B4B}"/>
                  </a:ext>
                </a:extLst>
              </p:cNvPr>
              <p:cNvSpPr txBox="1"/>
              <p:nvPr/>
            </p:nvSpPr>
            <p:spPr>
              <a:xfrm>
                <a:off x="4227907" y="1839926"/>
                <a:ext cx="738985" cy="384721"/>
              </a:xfrm>
              <a:prstGeom prst="rect">
                <a:avLst/>
              </a:prstGeom>
              <a:noFill/>
            </p:spPr>
            <p:txBody>
              <a:bodyPr wrap="none" lIns="0" tIns="0" rIns="0" bIns="45720" rtlCol="0">
                <a:spAutoFit/>
              </a:bodyPr>
              <a:lstStyle/>
              <a:p>
                <a:pPr algn="ctr"/>
                <a:r>
                  <a:rPr lang="en-US" altLang="zh-CN" sz="1100" dirty="0"/>
                  <a:t>Processing</a:t>
                </a:r>
              </a:p>
              <a:p>
                <a:pPr algn="ctr"/>
                <a:r>
                  <a:rPr lang="en-US" altLang="zh-CN" sz="1100" dirty="0"/>
                  <a:t>Labeling</a:t>
                </a: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2B24CA3-8946-A24C-AE99-035E65E4CB6E}"/>
              </a:ext>
            </a:extLst>
          </p:cNvPr>
          <p:cNvSpPr txBox="1"/>
          <p:nvPr/>
        </p:nvSpPr>
        <p:spPr>
          <a:xfrm>
            <a:off x="11128069" y="409307"/>
            <a:ext cx="405559" cy="553998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algn="ctr"/>
            <a:r>
              <a:rPr lang="en-US" altLang="zh-CN" sz="1100" dirty="0"/>
              <a:t>enjoy</a:t>
            </a:r>
            <a:r>
              <a:rPr lang="zh-CN" altLang="en-US" sz="1100" dirty="0"/>
              <a:t> </a:t>
            </a:r>
            <a:endParaRPr lang="en-US" altLang="zh-CN" sz="1100" dirty="0"/>
          </a:p>
          <a:p>
            <a:pPr algn="ctr"/>
            <a:r>
              <a:rPr lang="en-US" altLang="zh-CN" sz="1100" dirty="0"/>
              <a:t>the</a:t>
            </a:r>
            <a:r>
              <a:rPr lang="zh-CN" altLang="en-US" sz="1100" dirty="0"/>
              <a:t> </a:t>
            </a:r>
            <a:endParaRPr lang="en-US" altLang="zh-CN" sz="1100" dirty="0"/>
          </a:p>
          <a:p>
            <a:pPr algn="ctr"/>
            <a:r>
              <a:rPr lang="en-US" altLang="zh-CN" sz="1100" dirty="0"/>
              <a:t>loop</a:t>
            </a:r>
            <a:endParaRPr lang="en-US" sz="1100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3075A20-6100-B542-B20A-3CAAD1BA59AE}"/>
              </a:ext>
            </a:extLst>
          </p:cNvPr>
          <p:cNvGrpSpPr/>
          <p:nvPr/>
        </p:nvGrpSpPr>
        <p:grpSpPr>
          <a:xfrm>
            <a:off x="8646921" y="2792667"/>
            <a:ext cx="2560436" cy="1686421"/>
            <a:chOff x="8206148" y="2220787"/>
            <a:chExt cx="2560436" cy="1686421"/>
          </a:xfrm>
        </p:grpSpPr>
        <p:pic>
          <p:nvPicPr>
            <p:cNvPr id="18" name="Graphic 17" descr="Database">
              <a:extLst>
                <a:ext uri="{FF2B5EF4-FFF2-40B4-BE49-F238E27FC236}">
                  <a16:creationId xmlns:a16="http://schemas.microsoft.com/office/drawing/2014/main" id="{01ED17E0-D3A0-6646-A43C-0604F0207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06148" y="2220787"/>
              <a:ext cx="914400" cy="9144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DD436F-C758-8740-961F-93BEF32B28C0}"/>
                </a:ext>
              </a:extLst>
            </p:cNvPr>
            <p:cNvSpPr txBox="1"/>
            <p:nvPr/>
          </p:nvSpPr>
          <p:spPr>
            <a:xfrm>
              <a:off x="9075415" y="2561683"/>
              <a:ext cx="1550104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altLang="zh-CN" sz="1600" dirty="0"/>
                <a:t>Data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loop</a:t>
              </a:r>
              <a:endParaRPr lang="en-US" sz="1600" dirty="0"/>
            </a:p>
          </p:txBody>
        </p:sp>
        <p:pic>
          <p:nvPicPr>
            <p:cNvPr id="32" name="Graphic 31" descr="Cloud Computing">
              <a:extLst>
                <a:ext uri="{FF2B5EF4-FFF2-40B4-BE49-F238E27FC236}">
                  <a16:creationId xmlns:a16="http://schemas.microsoft.com/office/drawing/2014/main" id="{43185B8A-D4A2-724A-90A3-FD4C8EA70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06148" y="2992808"/>
              <a:ext cx="914400" cy="9144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7C9BBE2-A7E4-2B46-82D5-F6B76A9A7BA7}"/>
                </a:ext>
              </a:extLst>
            </p:cNvPr>
            <p:cNvSpPr txBox="1"/>
            <p:nvPr/>
          </p:nvSpPr>
          <p:spPr>
            <a:xfrm>
              <a:off x="9075415" y="3201060"/>
              <a:ext cx="1691169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altLang="zh-CN" sz="1600" dirty="0"/>
                <a:t>Cloud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loop</a:t>
              </a:r>
              <a:endParaRPr lang="en-US" sz="1600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DED1243-EF6B-5143-B91F-56725BCAE537}"/>
              </a:ext>
            </a:extLst>
          </p:cNvPr>
          <p:cNvGrpSpPr/>
          <p:nvPr/>
        </p:nvGrpSpPr>
        <p:grpSpPr>
          <a:xfrm>
            <a:off x="992075" y="2585959"/>
            <a:ext cx="2622806" cy="1977427"/>
            <a:chOff x="753448" y="2088840"/>
            <a:chExt cx="2622806" cy="197742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2351ABE-9738-4C47-98D1-021DA55D3F4A}"/>
                </a:ext>
              </a:extLst>
            </p:cNvPr>
            <p:cNvGrpSpPr/>
            <p:nvPr/>
          </p:nvGrpSpPr>
          <p:grpSpPr>
            <a:xfrm>
              <a:off x="753448" y="2088840"/>
              <a:ext cx="2165606" cy="1520227"/>
              <a:chOff x="522514" y="4866166"/>
              <a:chExt cx="2165606" cy="1520227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92E04FC4-879A-2E49-9519-BDD3E07E85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 flipH="1" flipV="1">
                <a:off x="845203" y="4543477"/>
                <a:ext cx="1520227" cy="216560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0" cap="rnd">
                <a:solidFill>
                  <a:srgbClr val="FFFFFF"/>
                </a:solidFill>
              </a:ln>
              <a:effectLst>
                <a:outerShdw blurRad="50000" algn="tl" rotWithShape="0">
                  <a:srgbClr val="000000">
                    <a:alpha val="41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444A713-A7ED-3140-B622-B7BC70A822C6}"/>
                  </a:ext>
                </a:extLst>
              </p:cNvPr>
              <p:cNvSpPr/>
              <p:nvPr/>
            </p:nvSpPr>
            <p:spPr>
              <a:xfrm>
                <a:off x="1114998" y="5826440"/>
                <a:ext cx="980635" cy="239893"/>
              </a:xfrm>
              <a:prstGeom prst="rect">
                <a:avLst/>
              </a:prstGeom>
              <a:solidFill>
                <a:srgbClr val="FF9128">
                  <a:alpha val="49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>
                <a:bevelT w="127000" prst="artDeco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42F7E94-A67F-1F4D-9822-4DAC5E4AE537}"/>
                </a:ext>
              </a:extLst>
            </p:cNvPr>
            <p:cNvGrpSpPr/>
            <p:nvPr/>
          </p:nvGrpSpPr>
          <p:grpSpPr>
            <a:xfrm>
              <a:off x="905848" y="2241240"/>
              <a:ext cx="2165606" cy="1520227"/>
              <a:chOff x="522514" y="4866166"/>
              <a:chExt cx="2165606" cy="1520227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0AB36CC7-875F-9D4C-9305-3B3DD33A92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 flipH="1" flipV="1">
                <a:off x="845203" y="4543477"/>
                <a:ext cx="1520227" cy="216560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0" cap="rnd">
                <a:solidFill>
                  <a:srgbClr val="FFFFFF"/>
                </a:solidFill>
              </a:ln>
              <a:effectLst>
                <a:outerShdw blurRad="50000" algn="tl" rotWithShape="0">
                  <a:srgbClr val="000000">
                    <a:alpha val="41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7826830-2BDE-CC47-AAF7-A78CA79B9853}"/>
                  </a:ext>
                </a:extLst>
              </p:cNvPr>
              <p:cNvSpPr/>
              <p:nvPr/>
            </p:nvSpPr>
            <p:spPr>
              <a:xfrm>
                <a:off x="1114998" y="5826440"/>
                <a:ext cx="980635" cy="239893"/>
              </a:xfrm>
              <a:prstGeom prst="rect">
                <a:avLst/>
              </a:prstGeom>
              <a:solidFill>
                <a:srgbClr val="FF9128">
                  <a:alpha val="49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>
                <a:bevelT w="127000" prst="artDeco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E43DB98-CF34-014D-B7D3-997786234B5B}"/>
                </a:ext>
              </a:extLst>
            </p:cNvPr>
            <p:cNvGrpSpPr/>
            <p:nvPr/>
          </p:nvGrpSpPr>
          <p:grpSpPr>
            <a:xfrm>
              <a:off x="1058248" y="2393640"/>
              <a:ext cx="2165606" cy="1520227"/>
              <a:chOff x="522514" y="4866166"/>
              <a:chExt cx="2165606" cy="1520227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D37BAEE2-8AD7-7840-BB6F-07C536FE3A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 flipH="1" flipV="1">
                <a:off x="845203" y="4543477"/>
                <a:ext cx="1520227" cy="216560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0" cap="rnd">
                <a:solidFill>
                  <a:srgbClr val="FFFFFF"/>
                </a:solidFill>
              </a:ln>
              <a:effectLst>
                <a:outerShdw blurRad="50000" algn="tl" rotWithShape="0">
                  <a:srgbClr val="000000">
                    <a:alpha val="41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0BC037A-ACB8-E044-89E3-DD61F71C99F7}"/>
                  </a:ext>
                </a:extLst>
              </p:cNvPr>
              <p:cNvSpPr/>
              <p:nvPr/>
            </p:nvSpPr>
            <p:spPr>
              <a:xfrm>
                <a:off x="1114998" y="5826440"/>
                <a:ext cx="980635" cy="239893"/>
              </a:xfrm>
              <a:prstGeom prst="rect">
                <a:avLst/>
              </a:prstGeom>
              <a:solidFill>
                <a:srgbClr val="FF9128">
                  <a:alpha val="49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>
                <a:bevelT w="127000" prst="artDeco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5B75904-02C3-B844-BFF8-EFE615C3E348}"/>
                </a:ext>
              </a:extLst>
            </p:cNvPr>
            <p:cNvGrpSpPr/>
            <p:nvPr/>
          </p:nvGrpSpPr>
          <p:grpSpPr>
            <a:xfrm>
              <a:off x="1210648" y="2546040"/>
              <a:ext cx="2165606" cy="1520227"/>
              <a:chOff x="522514" y="4866166"/>
              <a:chExt cx="2165606" cy="1520227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62A4E4DF-9F24-514D-B0FF-97A0D05F11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 flipH="1" flipV="1">
                <a:off x="845203" y="4543477"/>
                <a:ext cx="1520227" cy="216560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0" cap="rnd">
                <a:solidFill>
                  <a:srgbClr val="FFFFFF"/>
                </a:solidFill>
              </a:ln>
              <a:effectLst>
                <a:outerShdw blurRad="50000" algn="tl" rotWithShape="0">
                  <a:srgbClr val="000000">
                    <a:alpha val="41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5A24E475-6FC9-C840-800D-B6E770F9D0ED}"/>
                  </a:ext>
                </a:extLst>
              </p:cNvPr>
              <p:cNvSpPr/>
              <p:nvPr/>
            </p:nvSpPr>
            <p:spPr>
              <a:xfrm>
                <a:off x="1114998" y="5826440"/>
                <a:ext cx="980635" cy="239893"/>
              </a:xfrm>
              <a:prstGeom prst="rect">
                <a:avLst/>
              </a:prstGeom>
              <a:solidFill>
                <a:srgbClr val="FF9128">
                  <a:alpha val="49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>
                <a:bevelT w="127000" prst="artDeco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CD41146-0078-B748-9AD7-39DEBF944D09}"/>
              </a:ext>
            </a:extLst>
          </p:cNvPr>
          <p:cNvGrpSpPr/>
          <p:nvPr/>
        </p:nvGrpSpPr>
        <p:grpSpPr>
          <a:xfrm>
            <a:off x="4947257" y="4717665"/>
            <a:ext cx="2521204" cy="1556774"/>
            <a:chOff x="4706457" y="3923257"/>
            <a:chExt cx="2521204" cy="1556774"/>
          </a:xfrm>
        </p:grpSpPr>
        <p:pic>
          <p:nvPicPr>
            <p:cNvPr id="6" name="Graphic 5" descr="Meeting">
              <a:extLst>
                <a:ext uri="{FF2B5EF4-FFF2-40B4-BE49-F238E27FC236}">
                  <a16:creationId xmlns:a16="http://schemas.microsoft.com/office/drawing/2014/main" id="{4E69BA84-39FC-E048-9C80-E10679D83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16112" y="4565631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5206CCB-3D49-814A-A701-BF9FD6A6437C}"/>
                </a:ext>
              </a:extLst>
            </p:cNvPr>
            <p:cNvSpPr txBox="1"/>
            <p:nvPr/>
          </p:nvSpPr>
          <p:spPr>
            <a:xfrm>
              <a:off x="5600874" y="4288166"/>
              <a:ext cx="1301638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altLang="zh-CN" sz="1600" dirty="0"/>
                <a:t>AI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loop</a:t>
              </a:r>
              <a:endParaRPr lang="en-US" sz="16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AEBAE63-B000-B942-B3CD-12F738C1FB0C}"/>
                </a:ext>
              </a:extLst>
            </p:cNvPr>
            <p:cNvSpPr txBox="1"/>
            <p:nvPr/>
          </p:nvSpPr>
          <p:spPr>
            <a:xfrm>
              <a:off x="5595804" y="4871502"/>
              <a:ext cx="1631857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altLang="zh-CN" sz="1600" dirty="0"/>
                <a:t>Rules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loop</a:t>
              </a:r>
              <a:endParaRPr lang="en-US" sz="1600" dirty="0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0D16A13-2EFD-FE41-AC9E-97E17BA9204E}"/>
                </a:ext>
              </a:extLst>
            </p:cNvPr>
            <p:cNvGrpSpPr/>
            <p:nvPr/>
          </p:nvGrpSpPr>
          <p:grpSpPr>
            <a:xfrm>
              <a:off x="4706457" y="3923257"/>
              <a:ext cx="914400" cy="914400"/>
              <a:chOff x="4430275" y="3525365"/>
              <a:chExt cx="914400" cy="914400"/>
            </a:xfrm>
          </p:grpSpPr>
          <p:pic>
            <p:nvPicPr>
              <p:cNvPr id="45" name="Graphic 44" descr="Single gear">
                <a:extLst>
                  <a:ext uri="{FF2B5EF4-FFF2-40B4-BE49-F238E27FC236}">
                    <a16:creationId xmlns:a16="http://schemas.microsoft.com/office/drawing/2014/main" id="{55149DA7-1E73-994F-BD36-C2DEE2AC73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975355" y="3986383"/>
                <a:ext cx="281437" cy="281437"/>
              </a:xfrm>
              <a:prstGeom prst="rect">
                <a:avLst/>
              </a:prstGeom>
            </p:spPr>
          </p:pic>
          <p:pic>
            <p:nvPicPr>
              <p:cNvPr id="47" name="Graphic 46" descr="Gears">
                <a:extLst>
                  <a:ext uri="{FF2B5EF4-FFF2-40B4-BE49-F238E27FC236}">
                    <a16:creationId xmlns:a16="http://schemas.microsoft.com/office/drawing/2014/main" id="{A8BE5779-60F1-8442-9AA1-C1C39CC86F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4430275" y="3525365"/>
                <a:ext cx="914400" cy="914400"/>
              </a:xfrm>
              <a:prstGeom prst="rect">
                <a:avLst/>
              </a:prstGeom>
            </p:spPr>
          </p:pic>
        </p:grpSp>
      </p:grpSp>
      <p:pic>
        <p:nvPicPr>
          <p:cNvPr id="50" name="Graphic 49" descr="Wreath">
            <a:extLst>
              <a:ext uri="{FF2B5EF4-FFF2-40B4-BE49-F238E27FC236}">
                <a16:creationId xmlns:a16="http://schemas.microsoft.com/office/drawing/2014/main" id="{5A2FBC98-B9F5-6C47-AB51-D12783201C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719643" y="0"/>
            <a:ext cx="1222410" cy="1222410"/>
          </a:xfrm>
          <a:prstGeom prst="rect">
            <a:avLst/>
          </a:prstGeom>
          <a:ln>
            <a:noFill/>
          </a:ln>
        </p:spPr>
      </p:pic>
      <p:pic>
        <p:nvPicPr>
          <p:cNvPr id="52" name="Graphic 51" descr="Arrow: Slight curve">
            <a:extLst>
              <a:ext uri="{FF2B5EF4-FFF2-40B4-BE49-F238E27FC236}">
                <a16:creationId xmlns:a16="http://schemas.microsoft.com/office/drawing/2014/main" id="{86B2878C-E470-C943-A3FB-E972A54CF65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208165">
            <a:off x="3728277" y="4540433"/>
            <a:ext cx="914400" cy="914400"/>
          </a:xfrm>
          <a:prstGeom prst="rect">
            <a:avLst/>
          </a:prstGeom>
        </p:spPr>
      </p:pic>
      <p:pic>
        <p:nvPicPr>
          <p:cNvPr id="57" name="Graphic 56" descr="Arrow: Slight curve">
            <a:extLst>
              <a:ext uri="{FF2B5EF4-FFF2-40B4-BE49-F238E27FC236}">
                <a16:creationId xmlns:a16="http://schemas.microsoft.com/office/drawing/2014/main" id="{17759FF3-B701-B44C-A23C-451E3209FA9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9442414">
            <a:off x="7546682" y="4663358"/>
            <a:ext cx="914400" cy="914400"/>
          </a:xfrm>
          <a:prstGeom prst="rect">
            <a:avLst/>
          </a:prstGeom>
        </p:spPr>
      </p:pic>
      <p:pic>
        <p:nvPicPr>
          <p:cNvPr id="59" name="Graphic 58" descr="Arrow: Slight curve">
            <a:extLst>
              <a:ext uri="{FF2B5EF4-FFF2-40B4-BE49-F238E27FC236}">
                <a16:creationId xmlns:a16="http://schemas.microsoft.com/office/drawing/2014/main" id="{734816B7-A155-F643-BF7A-D4961B7EB0A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2654880">
            <a:off x="7595701" y="1851749"/>
            <a:ext cx="914400" cy="914400"/>
          </a:xfrm>
          <a:prstGeom prst="rect">
            <a:avLst/>
          </a:prstGeom>
        </p:spPr>
      </p:pic>
      <p:pic>
        <p:nvPicPr>
          <p:cNvPr id="62" name="Graphic 61" descr="Arrow: Clockwise curve">
            <a:extLst>
              <a:ext uri="{FF2B5EF4-FFF2-40B4-BE49-F238E27FC236}">
                <a16:creationId xmlns:a16="http://schemas.microsoft.com/office/drawing/2014/main" id="{15676BA7-312E-FC4D-8AAC-C510685309F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4929465">
            <a:off x="3706569" y="1743790"/>
            <a:ext cx="914400" cy="914400"/>
          </a:xfrm>
          <a:prstGeom prst="rect">
            <a:avLst/>
          </a:prstGeom>
        </p:spPr>
      </p:pic>
      <p:pic>
        <p:nvPicPr>
          <p:cNvPr id="63" name="Graphic 62" descr="Arrow: Clockwise curve">
            <a:extLst>
              <a:ext uri="{FF2B5EF4-FFF2-40B4-BE49-F238E27FC236}">
                <a16:creationId xmlns:a16="http://schemas.microsoft.com/office/drawing/2014/main" id="{4EDDDD0B-CB38-8945-98B1-6FBCB126BCD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9057218">
            <a:off x="7843174" y="1570330"/>
            <a:ext cx="914400" cy="914400"/>
          </a:xfrm>
          <a:prstGeom prst="rect">
            <a:avLst/>
          </a:prstGeom>
        </p:spPr>
      </p:pic>
      <p:pic>
        <p:nvPicPr>
          <p:cNvPr id="64" name="Graphic 63" descr="Arrow: Clockwise curve">
            <a:extLst>
              <a:ext uri="{FF2B5EF4-FFF2-40B4-BE49-F238E27FC236}">
                <a16:creationId xmlns:a16="http://schemas.microsoft.com/office/drawing/2014/main" id="{A3756B8F-09E5-714E-AD7A-BD9940B767F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14750713">
            <a:off x="7824842" y="4896942"/>
            <a:ext cx="914400" cy="914400"/>
          </a:xfrm>
          <a:prstGeom prst="rect">
            <a:avLst/>
          </a:prstGeom>
        </p:spPr>
      </p:pic>
      <p:pic>
        <p:nvPicPr>
          <p:cNvPr id="73" name="Graphic 72" descr="Arrow: Slight curve">
            <a:extLst>
              <a:ext uri="{FF2B5EF4-FFF2-40B4-BE49-F238E27FC236}">
                <a16:creationId xmlns:a16="http://schemas.microsoft.com/office/drawing/2014/main" id="{F830246E-1A28-C041-8E41-8E20FDEFEE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3497536">
            <a:off x="5185386" y="2172536"/>
            <a:ext cx="914400" cy="914400"/>
          </a:xfrm>
          <a:prstGeom prst="rect">
            <a:avLst/>
          </a:prstGeom>
        </p:spPr>
      </p:pic>
      <p:pic>
        <p:nvPicPr>
          <p:cNvPr id="74" name="Graphic 73" descr="Arrow: Slight curve">
            <a:extLst>
              <a:ext uri="{FF2B5EF4-FFF2-40B4-BE49-F238E27FC236}">
                <a16:creationId xmlns:a16="http://schemas.microsoft.com/office/drawing/2014/main" id="{4B74BE71-8DEC-9947-B3B7-5C315A41D4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252588" y="3368418"/>
            <a:ext cx="914400" cy="914400"/>
          </a:xfrm>
          <a:prstGeom prst="rect">
            <a:avLst/>
          </a:prstGeom>
        </p:spPr>
      </p:pic>
      <p:pic>
        <p:nvPicPr>
          <p:cNvPr id="75" name="Graphic 74" descr="Arrow: Clockwise curve">
            <a:extLst>
              <a:ext uri="{FF2B5EF4-FFF2-40B4-BE49-F238E27FC236}">
                <a16:creationId xmlns:a16="http://schemas.microsoft.com/office/drawing/2014/main" id="{73FE23BD-94A4-EE40-81F5-C3F608D9D7C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587197">
            <a:off x="4654972" y="2594090"/>
            <a:ext cx="797715" cy="2113566"/>
          </a:xfrm>
          <a:prstGeom prst="rect">
            <a:avLst/>
          </a:prstGeom>
        </p:spPr>
      </p:pic>
      <p:pic>
        <p:nvPicPr>
          <p:cNvPr id="76" name="Graphic 75" descr="Arrow: Clockwise curve">
            <a:extLst>
              <a:ext uri="{FF2B5EF4-FFF2-40B4-BE49-F238E27FC236}">
                <a16:creationId xmlns:a16="http://schemas.microsoft.com/office/drawing/2014/main" id="{ACF270CE-5C4F-9E4D-87B7-2FE1C48B258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6396397">
            <a:off x="7252588" y="2814463"/>
            <a:ext cx="914400" cy="914400"/>
          </a:xfrm>
          <a:prstGeom prst="rect">
            <a:avLst/>
          </a:prstGeom>
        </p:spPr>
      </p:pic>
      <p:pic>
        <p:nvPicPr>
          <p:cNvPr id="49" name="Graphic 48" descr="Arrow: Slight curve">
            <a:extLst>
              <a:ext uri="{FF2B5EF4-FFF2-40B4-BE49-F238E27FC236}">
                <a16:creationId xmlns:a16="http://schemas.microsoft.com/office/drawing/2014/main" id="{B33F6E5D-30F5-4842-9C2A-7FD6F02634A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3497536">
            <a:off x="5326422" y="2134416"/>
            <a:ext cx="914400" cy="914400"/>
          </a:xfrm>
          <a:prstGeom prst="rect">
            <a:avLst/>
          </a:prstGeom>
        </p:spPr>
      </p:pic>
      <p:pic>
        <p:nvPicPr>
          <p:cNvPr id="51" name="Graphic 50" descr="Network">
            <a:extLst>
              <a:ext uri="{FF2B5EF4-FFF2-40B4-BE49-F238E27FC236}">
                <a16:creationId xmlns:a16="http://schemas.microsoft.com/office/drawing/2014/main" id="{66AB6713-2894-7045-8547-256EC31183B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934402" y="3028224"/>
            <a:ext cx="914400" cy="9144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02C2386-70D9-4642-8600-0C7332A9E22E}"/>
              </a:ext>
            </a:extLst>
          </p:cNvPr>
          <p:cNvSpPr txBox="1"/>
          <p:nvPr/>
        </p:nvSpPr>
        <p:spPr>
          <a:xfrm>
            <a:off x="5858736" y="3853549"/>
            <a:ext cx="1223092" cy="292388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600" dirty="0"/>
              <a:t>Final</a:t>
            </a:r>
            <a:r>
              <a:rPr lang="zh-CN" altLang="en-US" sz="1600" dirty="0"/>
              <a:t> </a:t>
            </a:r>
            <a:r>
              <a:rPr lang="en-US" altLang="zh-CN" sz="1600" dirty="0"/>
              <a:t>Results</a:t>
            </a:r>
            <a:endParaRPr lang="en-US" sz="16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EF45CBE-3AAE-B444-855E-962625EFB2CC}"/>
              </a:ext>
            </a:extLst>
          </p:cNvPr>
          <p:cNvSpPr txBox="1"/>
          <p:nvPr/>
        </p:nvSpPr>
        <p:spPr>
          <a:xfrm>
            <a:off x="2006997" y="4743018"/>
            <a:ext cx="1109278" cy="23083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200" dirty="0"/>
              <a:t>×1000</a:t>
            </a:r>
            <a:r>
              <a:rPr lang="zh-CN" altLang="en-US" sz="1200" dirty="0"/>
              <a:t> </a:t>
            </a:r>
            <a:r>
              <a:rPr lang="en-US" altLang="zh-CN" sz="1200" dirty="0"/>
              <a:t>invoices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5536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utonomous Driving - Body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45720" rtlCol="0">
        <a:sp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Acc_Master_Arial_2017 v1" id="{BFFC7005-D7BE-40E3-83B0-367A400EF32B}" vid="{9EDCCE36-7FD1-489E-AC77-A235F91A6269}"/>
    </a:ext>
  </a:extLst>
</a:theme>
</file>

<file path=ppt/theme/theme2.xml><?xml version="1.0" encoding="utf-8"?>
<a:theme xmlns:a="http://schemas.openxmlformats.org/drawingml/2006/main" name="Autonomous Driving - Head">
  <a:themeElements>
    <a:clrScheme name="Benutzerdefiniert 92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000088"/>
      </a:accent1>
      <a:accent2>
        <a:srgbClr val="008EFF"/>
      </a:accent2>
      <a:accent3>
        <a:srgbClr val="2800FF"/>
      </a:accent3>
      <a:accent4>
        <a:srgbClr val="00BAFF"/>
      </a:accent4>
      <a:accent5>
        <a:srgbClr val="B9FF00"/>
      </a:accent5>
      <a:accent6>
        <a:srgbClr val="00F3FF"/>
      </a:accent6>
      <a:hlink>
        <a:srgbClr val="2800FF"/>
      </a:hlink>
      <a:folHlink>
        <a:srgbClr val="7E00FF"/>
      </a:folHlink>
    </a:clrScheme>
    <a:fontScheme name="Benutzerdefiniert 11">
      <a:majorFont>
        <a:latin typeface="Graphik Black"/>
        <a:ea typeface=""/>
        <a:cs typeface=""/>
      </a:majorFont>
      <a:minorFont>
        <a:latin typeface="Graphik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45720" rtlCol="0">
        <a:no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tpl_accenture_eng_16_9_NEW_2017_Graphik.potx" id="{AD309443-71D7-4668-A908-42A8B4D29B9B}" vid="{C15F261F-32B9-41C6-AA6E-E0351845584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D496B73F4B074BA584F5C1E8DA48B3" ma:contentTypeVersion="2" ma:contentTypeDescription="Create a new document." ma:contentTypeScope="" ma:versionID="b8ce347c67e430ac454b4ce24bd888b8">
  <xsd:schema xmlns:xsd="http://www.w3.org/2001/XMLSchema" xmlns:xs="http://www.w3.org/2001/XMLSchema" xmlns:p="http://schemas.microsoft.com/office/2006/metadata/properties" xmlns:ns2="2cc71875-7dca-45e9-a6b9-2157184861b2" targetNamespace="http://schemas.microsoft.com/office/2006/metadata/properties" ma:root="true" ma:fieldsID="51ab7073f2da2dce5ff4a14354e43e6c" ns2:_="">
    <xsd:import namespace="2cc71875-7dca-45e9-a6b9-2157184861b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c71875-7dca-45e9-a6b9-2157184861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F4D4C83-C79F-4E35-A2FE-1695E7472504}">
  <ds:schemaRefs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2cc71875-7dca-45e9-a6b9-2157184861b2"/>
    <ds:schemaRef ds:uri="http://www.w3.org/XML/1998/namespace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DEEAB75-78CE-470C-8FC1-88328C892D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A2D78D-CE10-4EF9-8828-EC630A807B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c71875-7dca-45e9-a6b9-2157184861b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Accenture_Master_Arial_01_2017</Template>
  <TotalTime>44325</TotalTime>
  <Words>2695</Words>
  <Application>Microsoft Macintosh PowerPoint</Application>
  <PresentationFormat>Widescreen</PresentationFormat>
  <Paragraphs>521</Paragraphs>
  <Slides>32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Heiti TC Medium</vt:lpstr>
      <vt:lpstr>Arial</vt:lpstr>
      <vt:lpstr>Courier New</vt:lpstr>
      <vt:lpstr>Graphik</vt:lpstr>
      <vt:lpstr>Graphik Regular</vt:lpstr>
      <vt:lpstr>Symbol</vt:lpstr>
      <vt:lpstr>Times New Roman</vt:lpstr>
      <vt:lpstr>Wingdings</vt:lpstr>
      <vt:lpstr>Autonomous Driving - Body</vt:lpstr>
      <vt:lpstr>Autonomous Driving - Head</vt:lpstr>
      <vt:lpstr>think-cell Slide</vt:lpstr>
      <vt:lpstr>Interested Information Extraction from Document Images</vt:lpstr>
      <vt:lpstr>0. Scope</vt:lpstr>
      <vt:lpstr>PowerPoint Presentation</vt:lpstr>
      <vt:lpstr>PowerPoint Presentation</vt:lpstr>
      <vt:lpstr>0.1 Major Concerns </vt:lpstr>
      <vt:lpstr>0.1 Major Concerns </vt:lpstr>
      <vt:lpstr>1. Potential Solution</vt:lpstr>
      <vt:lpstr>2. Danny Closed Loop</vt:lpstr>
      <vt:lpstr>2. Danny Closed Loop</vt:lpstr>
      <vt:lpstr>Appendix: Different Words in Diff Layouts</vt:lpstr>
      <vt:lpstr>Appendix: Diff Invoices In Diff Layouts</vt:lpstr>
      <vt:lpstr>Appendix: Diff Invoices In Diff Layouts</vt:lpstr>
      <vt:lpstr>Appendix: Diff Invoices In Diff Layouts</vt:lpstr>
      <vt:lpstr>Appendix: Diff Invoices In Diff Layouts</vt:lpstr>
      <vt:lpstr>Appendix: Diff Invoices In Diff Layouts</vt:lpstr>
      <vt:lpstr>The Breakthrough in CUTIE </vt:lpstr>
      <vt:lpstr>The Breakthrough in CUTIE </vt:lpstr>
      <vt:lpstr>The Breakthrough in CUTIE </vt:lpstr>
      <vt:lpstr>The Breakthrough in CUTIE </vt:lpstr>
      <vt:lpstr>The Breakthrough in CUTIE </vt:lpstr>
      <vt:lpstr>The Breakthrough in CUTIE </vt:lpstr>
      <vt:lpstr>The Breakthrough in CUTIE (Optimized) </vt:lpstr>
      <vt:lpstr>The Breakthrough in CUTIE (Optimized) </vt:lpstr>
      <vt:lpstr>Results Visualization</vt:lpstr>
      <vt:lpstr>Next steps to Universal Receipt Understanding Model</vt:lpstr>
      <vt:lpstr>Universal Doc Understanding Model</vt:lpstr>
      <vt:lpstr>Universal Doc Understanding Model</vt:lpstr>
      <vt:lpstr>Universal Doc Understanding Model</vt:lpstr>
      <vt:lpstr>Q&amp;A</vt:lpstr>
      <vt:lpstr>Performance Evaluation</vt:lpstr>
      <vt:lpstr>Performance Evaluation</vt:lpstr>
      <vt:lpstr>Error Cases</vt:lpstr>
    </vt:vector>
  </TitlesOfParts>
  <Manager/>
  <Company>Accenture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Plan for Automatically Extraction Key Information from OCR Processed Invoices / Receipts</dc:title>
  <dc:subject/>
  <dc:creator>Xiaohui Zhao</dc:creator>
  <cp:keywords/>
  <dc:description>xiaohui.zhao@accenture.com</dc:description>
  <cp:lastModifiedBy>Zhao, Xiaohui</cp:lastModifiedBy>
  <cp:revision>2105</cp:revision>
  <dcterms:created xsi:type="dcterms:W3CDTF">2017-03-15T20:37:51Z</dcterms:created>
  <dcterms:modified xsi:type="dcterms:W3CDTF">2019-04-25T05:41:26Z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0x010100FED496B73F4B074BA584F5C1E8DA48B3</vt:lpwstr>
  </property>
</Properties>
</file>